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9"/>
  </p:notesMasterIdLst>
  <p:sldIdLst>
    <p:sldId id="609" r:id="rId2"/>
    <p:sldId id="293" r:id="rId3"/>
    <p:sldId id="809" r:id="rId4"/>
    <p:sldId id="1014" r:id="rId5"/>
    <p:sldId id="1016" r:id="rId6"/>
    <p:sldId id="1015" r:id="rId7"/>
    <p:sldId id="1013" r:id="rId8"/>
    <p:sldId id="984" r:id="rId9"/>
    <p:sldId id="615" r:id="rId10"/>
    <p:sldId id="1019" r:id="rId11"/>
    <p:sldId id="534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543" r:id="rId20"/>
    <p:sldId id="544" r:id="rId21"/>
    <p:sldId id="545" r:id="rId22"/>
    <p:sldId id="546" r:id="rId23"/>
    <p:sldId id="547" r:id="rId24"/>
    <p:sldId id="790" r:id="rId25"/>
    <p:sldId id="792" r:id="rId26"/>
    <p:sldId id="793" r:id="rId27"/>
    <p:sldId id="438" r:id="rId28"/>
    <p:sldId id="548" r:id="rId29"/>
    <p:sldId id="958" r:id="rId30"/>
    <p:sldId id="1012" r:id="rId31"/>
    <p:sldId id="960" r:id="rId32"/>
    <p:sldId id="961" r:id="rId33"/>
    <p:sldId id="962" r:id="rId34"/>
    <p:sldId id="963" r:id="rId35"/>
    <p:sldId id="964" r:id="rId36"/>
    <p:sldId id="965" r:id="rId37"/>
    <p:sldId id="795" r:id="rId38"/>
    <p:sldId id="1017" r:id="rId39"/>
    <p:sldId id="1021" r:id="rId40"/>
    <p:sldId id="1020" r:id="rId41"/>
    <p:sldId id="439" r:id="rId42"/>
    <p:sldId id="441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826" r:id="rId58"/>
    <p:sldId id="818" r:id="rId59"/>
    <p:sldId id="819" r:id="rId60"/>
    <p:sldId id="820" r:id="rId61"/>
    <p:sldId id="821" r:id="rId62"/>
    <p:sldId id="822" r:id="rId63"/>
    <p:sldId id="824" r:id="rId64"/>
    <p:sldId id="827" r:id="rId65"/>
    <p:sldId id="825" r:id="rId66"/>
    <p:sldId id="568" r:id="rId67"/>
    <p:sldId id="569" r:id="rId68"/>
    <p:sldId id="829" r:id="rId69"/>
    <p:sldId id="834" r:id="rId70"/>
    <p:sldId id="833" r:id="rId71"/>
    <p:sldId id="832" r:id="rId72"/>
    <p:sldId id="835" r:id="rId73"/>
    <p:sldId id="836" r:id="rId74"/>
    <p:sldId id="837" r:id="rId75"/>
    <p:sldId id="571" r:id="rId76"/>
    <p:sldId id="572" r:id="rId77"/>
    <p:sldId id="839" r:id="rId78"/>
    <p:sldId id="840" r:id="rId79"/>
    <p:sldId id="841" r:id="rId80"/>
    <p:sldId id="842" r:id="rId81"/>
    <p:sldId id="843" r:id="rId82"/>
    <p:sldId id="846" r:id="rId83"/>
    <p:sldId id="844" r:id="rId84"/>
    <p:sldId id="848" r:id="rId85"/>
    <p:sldId id="849" r:id="rId86"/>
    <p:sldId id="850" r:id="rId87"/>
    <p:sldId id="851" r:id="rId88"/>
    <p:sldId id="852" r:id="rId89"/>
    <p:sldId id="578" r:id="rId90"/>
    <p:sldId id="579" r:id="rId91"/>
    <p:sldId id="853" r:id="rId92"/>
    <p:sldId id="854" r:id="rId93"/>
    <p:sldId id="855" r:id="rId94"/>
    <p:sldId id="813" r:id="rId95"/>
    <p:sldId id="857" r:id="rId96"/>
    <p:sldId id="874" r:id="rId97"/>
    <p:sldId id="85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A4"/>
    <a:srgbClr val="F8D196"/>
    <a:srgbClr val="FEE479"/>
    <a:srgbClr val="CDD4D9"/>
    <a:srgbClr val="15151D"/>
    <a:srgbClr val="FFE4FF"/>
    <a:srgbClr val="006D77"/>
    <a:srgbClr val="FF48A2"/>
    <a:srgbClr val="FF96FF"/>
    <a:srgbClr val="FFB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/>
    <p:restoredTop sz="88659"/>
  </p:normalViewPr>
  <p:slideViewPr>
    <p:cSldViewPr snapToGrid="0" snapToObjects="1">
      <p:cViewPr varScale="1">
        <p:scale>
          <a:sx n="104" d="100"/>
          <a:sy n="104" d="100"/>
        </p:scale>
        <p:origin x="2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2:2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6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26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8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6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7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0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2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44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7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6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27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6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48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3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1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2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8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7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7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41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6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normalize these attention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02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56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54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325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02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8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3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3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5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3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5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1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7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8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8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6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1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2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2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8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43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9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further add a non-linearity by passing it through a FFNN. It may not seem necessary for now, but soon you’ll see why it’s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1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102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789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entire block: the self-attention combined w/ the FFNN is a Transformer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01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1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18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81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1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88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1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7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42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16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78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07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4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79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02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95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0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6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0.png"/><Relationship Id="rId5" Type="http://schemas.openxmlformats.org/officeDocument/2006/relationships/image" Target="../media/image98.png"/><Relationship Id="rId10" Type="http://schemas.openxmlformats.org/officeDocument/2006/relationships/image" Target="../media/image104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40.png"/><Relationship Id="rId5" Type="http://schemas.openxmlformats.org/officeDocument/2006/relationships/image" Target="../media/image98.png"/><Relationship Id="rId10" Type="http://schemas.openxmlformats.org/officeDocument/2006/relationships/image" Target="../media/image113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18" Type="http://schemas.openxmlformats.org/officeDocument/2006/relationships/image" Target="../media/image126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17" Type="http://schemas.openxmlformats.org/officeDocument/2006/relationships/image" Target="../media/image12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19" Type="http://schemas.openxmlformats.org/officeDocument/2006/relationships/image" Target="../media/image12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13" Type="http://schemas.openxmlformats.org/officeDocument/2006/relationships/image" Target="../media/image129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280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270.png"/><Relationship Id="rId5" Type="http://schemas.openxmlformats.org/officeDocument/2006/relationships/image" Target="../media/image98.png"/><Relationship Id="rId15" Type="http://schemas.openxmlformats.org/officeDocument/2006/relationships/image" Target="../media/image131.png"/><Relationship Id="rId10" Type="http://schemas.openxmlformats.org/officeDocument/2006/relationships/image" Target="../media/image1260.png"/><Relationship Id="rId4" Type="http://schemas.openxmlformats.org/officeDocument/2006/relationships/image" Target="../media/image97.png"/><Relationship Id="rId9" Type="http://schemas.openxmlformats.org/officeDocument/2006/relationships/image" Target="../media/image1250.png"/><Relationship Id="rId14" Type="http://schemas.openxmlformats.org/officeDocument/2006/relationships/image" Target="../media/image13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300.png"/><Relationship Id="rId5" Type="http://schemas.openxmlformats.org/officeDocument/2006/relationships/image" Target="../media/image540.png"/><Relationship Id="rId10" Type="http://schemas.openxmlformats.org/officeDocument/2006/relationships/image" Target="../media/image1290.png"/><Relationship Id="rId4" Type="http://schemas.openxmlformats.org/officeDocument/2006/relationships/image" Target="../media/image97.png"/><Relationship Id="rId9" Type="http://schemas.openxmlformats.org/officeDocument/2006/relationships/image" Target="../media/image1280.png"/><Relationship Id="rId1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ellness.huhs.harvard.edu/alcohol-substance-use" TargetMode="External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9" Type="http://schemas.openxmlformats.org/officeDocument/2006/relationships/hyperlink" Target="mailto:basics@huhs.harvard.ed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0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4" Type="http://schemas.openxmlformats.org/officeDocument/2006/relationships/image" Target="../media/image97.png"/><Relationship Id="rId9" Type="http://schemas.openxmlformats.org/officeDocument/2006/relationships/image" Target="../media/image138.png"/><Relationship Id="rId14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8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7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97.png"/><Relationship Id="rId9" Type="http://schemas.openxmlformats.org/officeDocument/2006/relationships/image" Target="../media/image145.png"/><Relationship Id="rId1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550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54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53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20.png"/><Relationship Id="rId1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21" Type="http://schemas.openxmlformats.org/officeDocument/2006/relationships/image" Target="../media/image163.png"/><Relationship Id="rId7" Type="http://schemas.openxmlformats.org/officeDocument/2006/relationships/image" Target="../media/image134.png"/><Relationship Id="rId12" Type="http://schemas.openxmlformats.org/officeDocument/2006/relationships/image" Target="../media/image162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61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6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9.png"/><Relationship Id="rId14" Type="http://schemas.openxmlformats.org/officeDocument/2006/relationships/image" Target="../media/image136.png"/><Relationship Id="rId22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2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81.png"/><Relationship Id="rId21" Type="http://schemas.openxmlformats.org/officeDocument/2006/relationships/image" Target="../media/image87.png"/><Relationship Id="rId7" Type="http://schemas.openxmlformats.org/officeDocument/2006/relationships/image" Target="../media/image85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77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72.png"/><Relationship Id="rId5" Type="http://schemas.openxmlformats.org/officeDocument/2006/relationships/image" Target="../media/image8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0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6790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From Attention to Self-Attention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9: Transformer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1418735"/>
            <a:ext cx="350274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EA47454F-B073-FC46-AFC7-BD56EFCB37D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CE38501-696C-0B4F-8078-EAD7004A53A6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E98A66C-7EEF-324D-8709-D84526243530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C1C3EE2-1A64-D446-A3D2-65319A537703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833A44-A507-F847-AC13-4139888369C4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741253C-19A0-9048-BFAA-981BCBFB6F3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B90C35E-9CB6-4846-8DD9-0EB4CE6A3697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AB6BDF-9C84-8E4D-B893-FF95C502CADF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1B5BA1F-9266-C74E-A33B-B92468D47D0A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51717D1-D343-0549-B0CD-7D173DE1C6CD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9B08269C-D32C-A84D-8FA2-1E344E6A708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6DFB481-069A-8841-8D84-0FE81B12865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E8B6185-8779-094E-AD25-01A8C3B420D9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A1AD91EE-BB5A-EA41-90C7-718C13B2A1A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0916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4140F2A7-7119-EA49-9397-B8370C2613B2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AB780E9F-B256-8D4F-A197-FC288B9C69BE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094B186-8B9B-AF43-9081-932106BC6C58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D8A7CE3-BA7E-D249-A0CC-1EEA4FB8994B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E123179-CC96-EB4D-A1FC-F8188C340C8E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7A466E5-6631-7342-A8EF-5D01BA56DCB4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54549BD-0E47-2846-AC49-BB9C34ED2A5C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4DA9CF-BABA-314D-89FF-5A5A911CC5D6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DD4479C-16E0-A44B-8984-7998659FAA04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214C459-BFB9-7948-84C2-5933677E55D4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A1579D4D-A939-5D4A-B536-86DD3323BFC9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03724A4A-4902-D24A-BBA4-28748806A2F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6E8A96CD-9FB0-BA43-8184-95EB9BB1B9EF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101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Arrow 79">
            <a:extLst>
              <a:ext uri="{FF2B5EF4-FFF2-40B4-BE49-F238E27FC236}">
                <a16:creationId xmlns:a16="http://schemas.microsoft.com/office/drawing/2014/main" id="{59B90667-4320-424F-8964-96EBC321574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BFCBFD94-533E-AB47-A89D-300139A489D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296C7-49E1-0F41-A67C-782895F238B4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80A80D75-FF79-D644-A8D8-80DDB55E1DA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C55076-0434-154B-87D6-B4D650CF612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633A42-F255-B74D-B139-FDB00FD5739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3B52D76-205E-7F47-B89A-33D430A71784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BE1356-4114-2548-8E16-5C626F2D6D42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A7DBF93-2695-A24D-A5C5-FA0E12EF1CCD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B03B0E11-15D1-BC4D-8C89-661119FD01C0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897FFE5F-0834-4048-9820-AB0E25DBCA8C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795675B6-B418-064F-AFFF-3A23C10B3EA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7FC50294-AD05-BF48-A3FF-27E87C6680A3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20770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32C50485-171A-634A-B65E-EBEEAA622140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C871B514-6AB0-1741-882D-7C0AF88F234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9CECA7-3309-1640-ADF1-17B7E2107D8D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D544841-9B0D-F046-9115-16D929F9C2DE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5CC8B89-3ABE-1A48-8B4A-66F23FBB8DD9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E05A8B-45E0-DC4F-8BAB-F3DFC6E4144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4845D9F-5C9B-AE48-BD9E-6E0C01FF8382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91FF18D-2899-D340-872E-63F1EF96DB8C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C4D398-F462-A343-BDE8-D1DE8A892BA9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F5485541-76F0-A24A-BE06-6FEA0D8C14E3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0EF6F74-4E52-BB46-82DF-37D7AA3EB7E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B25F3639-F191-FC46-BD92-D6A44CA63035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6808FD07-E967-834A-8012-9B5BA3195DC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6849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5F2B94DC-AC3A-9D44-9C58-E5CD17D8AB4B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7532DB2F-581B-294A-AF55-881FD34C7DF7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7C571739-B9B7-8745-AECB-6B3D9B6CB468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175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15752C5-13AF-294C-83F9-366894B64181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2439" b="-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3177206-4A9A-9F43-AAC9-3E43D4CFF790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662A5A74-F98F-CC4E-9023-720A2273A67D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EC4F0D4-248C-3440-8181-DA201386C18E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8154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2486288-57A0-F146-9515-C44979752AB1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04CC4056-A7E1-D247-9D22-DEE078FDD81B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597D1424-B0AD-B84E-B41E-4FC1769931F1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54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>
                    <a:solidFill>
                      <a:schemeClr val="accent4">
                        <a:lumMod val="50000"/>
                      </a:schemeClr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  <a:blipFill>
                <a:blip r:embed="rId16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1FE699D-4C19-2A49-8082-793EC7C3FE2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E2092B28-FE05-3740-9D05-4B51AC1ADAD6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74085D7D-3251-CA46-A52A-CEC6E70609AA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24678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8AA6224-1F26-6549-A50A-BF04E9C95950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46396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940EEF-B88C-554B-B25D-830CE2C9CCC3}"/>
              </a:ext>
            </a:extLst>
          </p:cNvPr>
          <p:cNvSpPr/>
          <p:nvPr/>
        </p:nvSpPr>
        <p:spPr>
          <a:xfrm>
            <a:off x="78542" y="78248"/>
            <a:ext cx="12018455" cy="6708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14:cNvPr>
              <p14:cNvContentPartPr/>
              <p14:nvPr/>
            </p14:nvContentPartPr>
            <p14:xfrm>
              <a:off x="3355364" y="-10545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724" y="-106352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DD4BF58-46C8-264C-A2F0-B4B04589739E}"/>
              </a:ext>
            </a:extLst>
          </p:cNvPr>
          <p:cNvSpPr/>
          <p:nvPr/>
        </p:nvSpPr>
        <p:spPr>
          <a:xfrm>
            <a:off x="6779747" y="1000576"/>
            <a:ext cx="4808230" cy="170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latin typeface="Avenir Book" panose="02000503020000020003" pitchFamily="2" charset="0"/>
                <a:cs typeface="Ink Free" panose="020F0502020204030204" pitchFamily="34" charset="0"/>
              </a:rPr>
              <a:t>Self [Attention]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  <a:cs typeface="Ink Free" panose="020F0502020204030204" pitchFamily="34" charset="0"/>
              </a:rPr>
              <a:t>-- Mac Miller (</a:t>
            </a:r>
            <a:r>
              <a:rPr lang="en-US" sz="2400" dirty="0"/>
              <a:t>2018</a:t>
            </a:r>
            <a:r>
              <a:rPr lang="en-US" dirty="0"/>
              <a:t>)</a:t>
            </a:r>
            <a:endParaRPr lang="en-US" sz="2800" dirty="0">
              <a:latin typeface="Avenir Book" panose="02000503020000020003" pitchFamily="2" charset="0"/>
              <a:cs typeface="Ink Free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D0E41F-44E0-5949-9269-83CDB5D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4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B112FD-8A6F-D641-9E00-096F778F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444" y="4429496"/>
            <a:ext cx="4257094" cy="1427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894301-DA66-A248-9734-38185776D07C}"/>
              </a:ext>
            </a:extLst>
          </p:cNvPr>
          <p:cNvSpPr/>
          <p:nvPr/>
        </p:nvSpPr>
        <p:spPr>
          <a:xfrm>
            <a:off x="7364802" y="5860199"/>
            <a:ext cx="4395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https://wellness.huhs.harvard.edu/alcohol-substance-use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AAA18-326B-9F43-A617-2F4DA519C34B}"/>
              </a:ext>
            </a:extLst>
          </p:cNvPr>
          <p:cNvSpPr/>
          <p:nvPr/>
        </p:nvSpPr>
        <p:spPr>
          <a:xfrm>
            <a:off x="8914902" y="6167976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215990"/>
                </a:solidFill>
                <a:latin typeface="Lato" panose="020F0502020204030203" pitchFamily="34" charset="0"/>
                <a:hlinkClick r:id="rId9"/>
              </a:rPr>
              <a:t>basics@huhs.harvard.edu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C011F63-E134-9547-9919-22B6B63D9006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9996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DC5DAAB2-9538-1B44-854D-E885916EA4B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330230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brun</a:t>
            </a:r>
            <a:endParaRPr lang="en-US" sz="2400">
              <a:latin typeface="Avenir Light" panose="020B0402020203020204" pitchFamily="34" charset="77"/>
            </a:endParaRP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9D26A5BC-90A4-FA4C-8F1C-17E6F7BE796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93964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brun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DCB0684-869D-8242-A2BC-1B62E2F84AC5}"/>
              </a:ext>
            </a:extLst>
          </p:cNvPr>
          <p:cNvGrpSpPr/>
          <p:nvPr/>
        </p:nvGrpSpPr>
        <p:grpSpPr>
          <a:xfrm rot="16200000">
            <a:off x="10812837" y="4096089"/>
            <a:ext cx="1364224" cy="311369"/>
            <a:chOff x="2297660" y="4140835"/>
            <a:chExt cx="1364224" cy="311369"/>
          </a:xfrm>
        </p:grpSpPr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0E369FA7-0A08-8648-A635-EDB14FDE63C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C9406D1-5EFF-0B4C-90E3-C84E54736D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E71AFB2-6BAE-8743-A181-148912D1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0A6B5F-BEA8-054C-8D52-7D427607F3D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F7A92EE-6EFE-5D45-BAC6-37579980EBF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A6C9928-F97A-214C-BBE2-AEEC8A8845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  <a:blipFill>
                <a:blip r:embed="rId21"/>
                <a:stretch>
                  <a:fillRect r="-4040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ight Arrow 154">
            <a:extLst>
              <a:ext uri="{FF2B5EF4-FFF2-40B4-BE49-F238E27FC236}">
                <a16:creationId xmlns:a16="http://schemas.microsoft.com/office/drawing/2014/main" id="{341D1E8C-D842-1A4E-8F5E-5B8E13A21FFC}"/>
              </a:ext>
            </a:extLst>
          </p:cNvPr>
          <p:cNvSpPr/>
          <p:nvPr/>
        </p:nvSpPr>
        <p:spPr>
          <a:xfrm rot="16200000">
            <a:off x="11235687" y="25282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  <a:blipFill>
                <a:blip r:embed="rId2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C3F4CC63-EA7D-7846-BED1-29EE29D9E6E4}"/>
              </a:ext>
            </a:extLst>
          </p:cNvPr>
          <p:cNvSpPr txBox="1">
            <a:spLocks/>
          </p:cNvSpPr>
          <p:nvPr/>
        </p:nvSpPr>
        <p:spPr>
          <a:xfrm>
            <a:off x="11006189" y="1522085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4F8D420-FBDE-8449-A6A5-146A130B0E01}"/>
              </a:ext>
            </a:extLst>
          </p:cNvPr>
          <p:cNvSpPr/>
          <p:nvPr/>
        </p:nvSpPr>
        <p:spPr>
          <a:xfrm rot="16200000">
            <a:off x="11210413" y="517158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DDB49701-9D97-E443-81BD-F5BF523FD9E1}"/>
              </a:ext>
            </a:extLst>
          </p:cNvPr>
          <p:cNvSpPr/>
          <p:nvPr/>
        </p:nvSpPr>
        <p:spPr>
          <a:xfrm>
            <a:off x="10654766" y="409227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EE3C5804-5908-2F44-B079-A177ACB86D3D}"/>
              </a:ext>
            </a:extLst>
          </p:cNvPr>
          <p:cNvSpPr txBox="1">
            <a:spLocks/>
          </p:cNvSpPr>
          <p:nvPr/>
        </p:nvSpPr>
        <p:spPr>
          <a:xfrm>
            <a:off x="10856658" y="5636660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E002A67B-757A-EC42-81DC-C257177F2E34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56707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/>
              <a:t>For convenience, here’s the Attention calculation summarized on 1 slide</a:t>
            </a:r>
          </a:p>
        </p:txBody>
      </p:sp>
    </p:spTree>
    <p:extLst>
      <p:ext uri="{BB962C8B-B14F-4D97-AF65-F5344CB8AC3E}">
        <p14:creationId xmlns:p14="http://schemas.microsoft.com/office/powerpoint/2010/main" val="195059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/>
              <a:t>For convenience, here’s the Attention calculation summarized on 1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9F6F4A-ABB1-9344-9E25-8739680DED0D}"/>
              </a:ext>
            </a:extLst>
          </p:cNvPr>
          <p:cNvSpPr/>
          <p:nvPr/>
        </p:nvSpPr>
        <p:spPr>
          <a:xfrm>
            <a:off x="1474049" y="4724400"/>
            <a:ext cx="9243902" cy="172007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F329F-FAE1-9848-A2BE-9EE70E23727F}"/>
              </a:ext>
            </a:extLst>
          </p:cNvPr>
          <p:cNvSpPr/>
          <p:nvPr/>
        </p:nvSpPr>
        <p:spPr>
          <a:xfrm>
            <a:off x="2057400" y="1147616"/>
            <a:ext cx="9243902" cy="252268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9">
            <a:extLst>
              <a:ext uri="{FF2B5EF4-FFF2-40B4-BE49-F238E27FC236}">
                <a16:creationId xmlns:a16="http://schemas.microsoft.com/office/drawing/2014/main" id="{1FADFEA0-B911-6B4F-A4A6-159FA543195E}"/>
              </a:ext>
            </a:extLst>
          </p:cNvPr>
          <p:cNvSpPr/>
          <p:nvPr/>
        </p:nvSpPr>
        <p:spPr>
          <a:xfrm flipH="1">
            <a:off x="3371988" y="1828799"/>
            <a:ext cx="7607299" cy="2522683"/>
          </a:xfrm>
          <a:custGeom>
            <a:avLst/>
            <a:gdLst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1386416 w 3327399"/>
              <a:gd name="connsiteY9" fmla="*/ 5930349 h 5930349"/>
              <a:gd name="connsiteX10" fmla="*/ 325553 w 3327399"/>
              <a:gd name="connsiteY10" fmla="*/ 6612636 h 5930349"/>
              <a:gd name="connsiteX11" fmla="*/ 554567 w 3327399"/>
              <a:gd name="connsiteY11" fmla="*/ 5930349 h 5930349"/>
              <a:gd name="connsiteX12" fmla="*/ 0 w 3327399"/>
              <a:gd name="connsiteY12" fmla="*/ 5930349 h 5930349"/>
              <a:gd name="connsiteX13" fmla="*/ 0 w 3327399"/>
              <a:gd name="connsiteY13" fmla="*/ 4941958 h 5930349"/>
              <a:gd name="connsiteX14" fmla="*/ 0 w 3327399"/>
              <a:gd name="connsiteY14" fmla="*/ 3459370 h 5930349"/>
              <a:gd name="connsiteX15" fmla="*/ 0 w 3327399"/>
              <a:gd name="connsiteY15" fmla="*/ 3459370 h 5930349"/>
              <a:gd name="connsiteX16" fmla="*/ 0 w 3327399"/>
              <a:gd name="connsiteY16" fmla="*/ 0 h 5930349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386416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667959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672035 w 3327399"/>
              <a:gd name="connsiteY9" fmla="*/ 5911868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33629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5930350"/>
              <a:gd name="connsiteX1" fmla="*/ 554567 w 3327399"/>
              <a:gd name="connsiteY1" fmla="*/ 0 h 5930350"/>
              <a:gd name="connsiteX2" fmla="*/ 554567 w 3327399"/>
              <a:gd name="connsiteY2" fmla="*/ 0 h 5930350"/>
              <a:gd name="connsiteX3" fmla="*/ 1386416 w 3327399"/>
              <a:gd name="connsiteY3" fmla="*/ 0 h 5930350"/>
              <a:gd name="connsiteX4" fmla="*/ 3327399 w 3327399"/>
              <a:gd name="connsiteY4" fmla="*/ 0 h 5930350"/>
              <a:gd name="connsiteX5" fmla="*/ 3327399 w 3327399"/>
              <a:gd name="connsiteY5" fmla="*/ 3459370 h 5930350"/>
              <a:gd name="connsiteX6" fmla="*/ 3327399 w 3327399"/>
              <a:gd name="connsiteY6" fmla="*/ 3459370 h 5930350"/>
              <a:gd name="connsiteX7" fmla="*/ 3327399 w 3327399"/>
              <a:gd name="connsiteY7" fmla="*/ 4941958 h 5930350"/>
              <a:gd name="connsiteX8" fmla="*/ 3327399 w 3327399"/>
              <a:gd name="connsiteY8" fmla="*/ 5930349 h 5930350"/>
              <a:gd name="connsiteX9" fmla="*/ 1672035 w 3327399"/>
              <a:gd name="connsiteY9" fmla="*/ 5911868 h 5930350"/>
              <a:gd name="connsiteX10" fmla="*/ 1225621 w 3327399"/>
              <a:gd name="connsiteY10" fmla="*/ 5910327 h 5930350"/>
              <a:gd name="connsiteX11" fmla="*/ 227995 w 3327399"/>
              <a:gd name="connsiteY11" fmla="*/ 5930349 h 5930350"/>
              <a:gd name="connsiteX12" fmla="*/ 0 w 3327399"/>
              <a:gd name="connsiteY12" fmla="*/ 5930349 h 5930350"/>
              <a:gd name="connsiteX13" fmla="*/ 0 w 3327399"/>
              <a:gd name="connsiteY13" fmla="*/ 4941958 h 5930350"/>
              <a:gd name="connsiteX14" fmla="*/ 0 w 3327399"/>
              <a:gd name="connsiteY14" fmla="*/ 3459370 h 5930350"/>
              <a:gd name="connsiteX15" fmla="*/ 0 w 3327399"/>
              <a:gd name="connsiteY15" fmla="*/ 3459370 h 5930350"/>
              <a:gd name="connsiteX16" fmla="*/ 0 w 3327399"/>
              <a:gd name="connsiteY16" fmla="*/ 0 h 5930350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227995 w 3327399"/>
              <a:gd name="connsiteY12" fmla="*/ 5930349 h 6686564"/>
              <a:gd name="connsiteX13" fmla="*/ 0 w 3327399"/>
              <a:gd name="connsiteY13" fmla="*/ 5930349 h 6686564"/>
              <a:gd name="connsiteX14" fmla="*/ 0 w 3327399"/>
              <a:gd name="connsiteY14" fmla="*/ 4941958 h 6686564"/>
              <a:gd name="connsiteX15" fmla="*/ 0 w 3327399"/>
              <a:gd name="connsiteY15" fmla="*/ 3459370 h 6686564"/>
              <a:gd name="connsiteX16" fmla="*/ 0 w 3327399"/>
              <a:gd name="connsiteY16" fmla="*/ 3459370 h 6686564"/>
              <a:gd name="connsiteX17" fmla="*/ 0 w 3327399"/>
              <a:gd name="connsiteY17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767205 w 3327399"/>
              <a:gd name="connsiteY12" fmla="*/ 6300826 h 6686564"/>
              <a:gd name="connsiteX13" fmla="*/ 227995 w 3327399"/>
              <a:gd name="connsiteY13" fmla="*/ 5930349 h 6686564"/>
              <a:gd name="connsiteX14" fmla="*/ 0 w 3327399"/>
              <a:gd name="connsiteY14" fmla="*/ 5930349 h 6686564"/>
              <a:gd name="connsiteX15" fmla="*/ 0 w 3327399"/>
              <a:gd name="connsiteY15" fmla="*/ 4941958 h 6686564"/>
              <a:gd name="connsiteX16" fmla="*/ 0 w 3327399"/>
              <a:gd name="connsiteY16" fmla="*/ 3459370 h 6686564"/>
              <a:gd name="connsiteX17" fmla="*/ 0 w 3327399"/>
              <a:gd name="connsiteY17" fmla="*/ 3459370 h 6686564"/>
              <a:gd name="connsiteX18" fmla="*/ 0 w 3327399"/>
              <a:gd name="connsiteY18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451257 w 3327399"/>
              <a:gd name="connsiteY10" fmla="*/ 6319309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95253 w 3327399"/>
              <a:gd name="connsiteY10" fmla="*/ 6023600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986674 w 3327399"/>
              <a:gd name="connsiteY12" fmla="*/ 5968155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1986674 w 3327399"/>
              <a:gd name="connsiteY12" fmla="*/ 5968155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2400978 w 3327399"/>
              <a:gd name="connsiteY12" fmla="*/ 5931192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2775780 w 3327399"/>
              <a:gd name="connsiteY9" fmla="*/ 5968154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31810 w 3327399"/>
              <a:gd name="connsiteY9" fmla="*/ 5931190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400978 w 3327399"/>
              <a:gd name="connsiteY11" fmla="*/ 5931192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801316 w 3327399"/>
              <a:gd name="connsiteY11" fmla="*/ 5911281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066335 w 3327399"/>
              <a:gd name="connsiteY11" fmla="*/ 5886194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3031810 w 3327399"/>
              <a:gd name="connsiteY9" fmla="*/ 5931190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2559594 w 3327399"/>
              <a:gd name="connsiteY9" fmla="*/ 5906103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066335 w 3327399"/>
              <a:gd name="connsiteY11" fmla="*/ 5886194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275786 w 3327399"/>
              <a:gd name="connsiteY11" fmla="*/ 5961453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27399" h="6736798">
                <a:moveTo>
                  <a:pt x="0" y="0"/>
                </a:moveTo>
                <a:lnTo>
                  <a:pt x="554567" y="0"/>
                </a:lnTo>
                <a:lnTo>
                  <a:pt x="554567" y="0"/>
                </a:lnTo>
                <a:lnTo>
                  <a:pt x="1386416" y="0"/>
                </a:lnTo>
                <a:lnTo>
                  <a:pt x="3327399" y="0"/>
                </a:lnTo>
                <a:lnTo>
                  <a:pt x="3327399" y="3459370"/>
                </a:lnTo>
                <a:lnTo>
                  <a:pt x="3327399" y="3459370"/>
                </a:lnTo>
                <a:lnTo>
                  <a:pt x="3327399" y="4941958"/>
                </a:lnTo>
                <a:lnTo>
                  <a:pt x="3327399" y="5930349"/>
                </a:lnTo>
                <a:lnTo>
                  <a:pt x="2559594" y="5906103"/>
                </a:lnTo>
                <a:lnTo>
                  <a:pt x="2365129" y="6736798"/>
                </a:lnTo>
                <a:lnTo>
                  <a:pt x="2275786" y="5961453"/>
                </a:lnTo>
                <a:lnTo>
                  <a:pt x="1103230" y="5931190"/>
                </a:lnTo>
                <a:lnTo>
                  <a:pt x="227995" y="5930349"/>
                </a:lnTo>
                <a:lnTo>
                  <a:pt x="0" y="5930349"/>
                </a:lnTo>
                <a:lnTo>
                  <a:pt x="0" y="4941958"/>
                </a:lnTo>
                <a:lnTo>
                  <a:pt x="0" y="3459370"/>
                </a:lnTo>
                <a:lnTo>
                  <a:pt x="0" y="345937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826CEE-380D-3543-8923-79554A3B1A41}"/>
              </a:ext>
            </a:extLst>
          </p:cNvPr>
          <p:cNvSpPr txBox="1">
            <a:spLocks/>
          </p:cNvSpPr>
          <p:nvPr/>
        </p:nvSpPr>
        <p:spPr>
          <a:xfrm>
            <a:off x="3822840" y="1955800"/>
            <a:ext cx="6451600" cy="1943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Bef>
                <a:spcPts val="1000"/>
              </a:spcBef>
            </a:pPr>
            <a:r>
              <a:rPr lang="en-US"/>
              <a:t>The </a:t>
            </a:r>
            <a:r>
              <a:rPr lang="en-US" b="1"/>
              <a:t>Attention mechanism </a:t>
            </a:r>
            <a:r>
              <a:rPr lang="en-US"/>
              <a:t>that produces scores doesn’t have to be a </a:t>
            </a:r>
            <a:r>
              <a:rPr lang="en-US">
                <a:solidFill>
                  <a:srgbClr val="C00000"/>
                </a:solidFill>
              </a:rPr>
              <a:t>FFNN</a:t>
            </a:r>
            <a:r>
              <a:rPr lang="en-US"/>
              <a:t> like I illustrated. It can be any function you wish.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23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FB7149-AAC6-A24B-9C66-288AC6918675}"/>
              </a:ext>
            </a:extLst>
          </p:cNvPr>
          <p:cNvGrpSpPr/>
          <p:nvPr/>
        </p:nvGrpSpPr>
        <p:grpSpPr>
          <a:xfrm>
            <a:off x="2528149" y="136526"/>
            <a:ext cx="2387600" cy="2540000"/>
            <a:chOff x="5092700" y="413526"/>
            <a:chExt cx="2387600" cy="254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7DD9C7-6641-D54D-8C50-D1040DC1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2700" y="413526"/>
              <a:ext cx="2006600" cy="254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9BB830-28C0-6147-B267-37611E929F17}"/>
                </a:ext>
              </a:extLst>
            </p:cNvPr>
            <p:cNvSpPr/>
            <p:nvPr/>
          </p:nvSpPr>
          <p:spPr>
            <a:xfrm>
              <a:off x="6756400" y="1651000"/>
              <a:ext cx="723900" cy="34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A53AA7F-3DAD-C444-947B-6F8C6D82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98" y="1203684"/>
            <a:ext cx="6952401" cy="683531"/>
          </a:xfrm>
        </p:spPr>
        <p:txBody>
          <a:bodyPr>
            <a:noAutofit/>
          </a:bodyPr>
          <a:lstStyle/>
          <a:p>
            <a:r>
              <a:rPr lang="en-US" sz="3200"/>
              <a:t>Popular Attention Scoring functions:</a:t>
            </a:r>
            <a:endParaRPr lang="en-US" sz="3200">
              <a:solidFill>
                <a:srgbClr val="7030A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65D518-D9BB-6745-A21C-8897FA551BEB}"/>
              </a:ext>
            </a:extLst>
          </p:cNvPr>
          <p:cNvCxnSpPr>
            <a:cxnSpLocks/>
          </p:cNvCxnSpPr>
          <p:nvPr/>
        </p:nvCxnSpPr>
        <p:spPr>
          <a:xfrm flipH="1">
            <a:off x="185931" y="2833623"/>
            <a:ext cx="11820137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6AFEE2D-7DB1-5A4B-B99B-1E26BF43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3244088"/>
            <a:ext cx="1102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>
                <a:latin typeface="Avenir Light" panose="020B0402020203020204" pitchFamily="34" charset="77"/>
              </a:rPr>
              <a:t> word gave for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>
                <a:latin typeface="Avenir Light" panose="020B0402020203020204" pitchFamily="34" charset="77"/>
              </a:rPr>
              <a:t>word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7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>
                <a:latin typeface="Avenir Light" panose="020B0402020203020204" pitchFamily="34" charset="77"/>
              </a:rPr>
              <a:t> word gave for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>
                <a:latin typeface="Avenir Light" panose="020B0402020203020204" pitchFamily="34" charset="77"/>
              </a:rPr>
              <a:t>word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97605-F44C-354E-B913-E4F46FF88399}"/>
              </a:ext>
            </a:extLst>
          </p:cNvPr>
          <p:cNvSpPr/>
          <p:nvPr/>
        </p:nvSpPr>
        <p:spPr>
          <a:xfrm>
            <a:off x="167889" y="111886"/>
            <a:ext cx="11856222" cy="64840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39D5CCB-3692-F74B-ACD9-0E1A7D5C9FF3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64BDD-0290-CF4A-B794-642F6BE3B961}"/>
              </a:ext>
            </a:extLst>
          </p:cNvPr>
          <p:cNvSpPr/>
          <p:nvPr/>
        </p:nvSpPr>
        <p:spPr>
          <a:xfrm>
            <a:off x="2590800" y="1205221"/>
            <a:ext cx="67465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>
                <a:latin typeface="Avenir Book" panose="02000503020000020003" pitchFamily="2" charset="0"/>
              </a:rPr>
            </a:br>
            <a:r>
              <a:rPr lang="en-US" sz="2800">
                <a:latin typeface="Avenir Book" panose="02000503020000020003" pitchFamily="2" charset="0"/>
              </a:rPr>
              <a:t>Having a separate </a:t>
            </a:r>
            <a:r>
              <a:rPr lang="en-US" sz="2800">
                <a:solidFill>
                  <a:srgbClr val="7030A0"/>
                </a:solidFill>
                <a:latin typeface="Avenir Book" panose="02000503020000020003" pitchFamily="2" charset="0"/>
              </a:rPr>
              <a:t>encoder</a:t>
            </a:r>
            <a:r>
              <a:rPr lang="en-US" sz="2800">
                <a:latin typeface="Avenir Book" panose="02000503020000020003" pitchFamily="2" charset="0"/>
              </a:rPr>
              <a:t> and </a:t>
            </a:r>
            <a:r>
              <a:rPr lang="en-US" sz="2800">
                <a:solidFill>
                  <a:srgbClr val="7030A0"/>
                </a:solidFill>
                <a:latin typeface="Avenir Book" panose="02000503020000020003" pitchFamily="2" charset="0"/>
              </a:rPr>
              <a:t>decoder</a:t>
            </a:r>
            <a:r>
              <a:rPr lang="en-US" sz="2800">
                <a:latin typeface="Avenir Book" panose="02000503020000020003" pitchFamily="2" charset="0"/>
              </a:rPr>
              <a:t> allows for </a:t>
            </a:r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sz="2800">
                <a:latin typeface="Avenir Book" panose="02000503020000020003" pitchFamily="2" charset="0"/>
              </a:rPr>
              <a:t> </a:t>
            </a:r>
            <a:r>
              <a:rPr lang="en-US" sz="280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800">
                <a:latin typeface="Avenir Book" panose="02000503020000020003" pitchFamily="2" charset="0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m</a:t>
            </a:r>
            <a:r>
              <a:rPr lang="en-US" sz="2800">
                <a:latin typeface="Avenir Book" panose="02000503020000020003" pitchFamily="2" charset="0"/>
              </a:rPr>
              <a:t> length predictions.</a:t>
            </a:r>
          </a:p>
          <a:p>
            <a:endParaRPr lang="en-US" sz="2800">
              <a:latin typeface="Avenir Book" panose="02000503020000020003" pitchFamily="2" charset="0"/>
            </a:endParaRPr>
          </a:p>
          <a:p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Attention</a:t>
            </a:r>
            <a:r>
              <a:rPr lang="en-US" sz="2800">
                <a:latin typeface="Avenir Book" panose="02000503020000020003" pitchFamily="2" charset="0"/>
              </a:rPr>
              <a:t> is powerful; allows us to conditionally weight our focus</a:t>
            </a:r>
          </a:p>
        </p:txBody>
      </p:sp>
    </p:spTree>
    <p:extLst>
      <p:ext uri="{BB962C8B-B14F-4D97-AF65-F5344CB8AC3E}">
        <p14:creationId xmlns:p14="http://schemas.microsoft.com/office/powerpoint/2010/main" val="294260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121920" y="134112"/>
            <a:ext cx="11996928" cy="6608064"/>
          </a:xfrm>
          <a:prstGeom prst="rect">
            <a:avLst/>
          </a:prstGeom>
          <a:solidFill>
            <a:srgbClr val="FFD9A4">
              <a:alpha val="48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37735B-F3D4-1F4F-BFD2-65D78F6B5B10}"/>
              </a:ext>
            </a:extLst>
          </p:cNvPr>
          <p:cNvSpPr txBox="1">
            <a:spLocks/>
          </p:cNvSpPr>
          <p:nvPr/>
        </p:nvSpPr>
        <p:spPr>
          <a:xfrm>
            <a:off x="2405924" y="2161770"/>
            <a:ext cx="9229344" cy="3199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r>
              <a:rPr lang="en-US" b="1" dirty="0">
                <a:latin typeface="Avenir Light" panose="020B0402020203020204" pitchFamily="34" charset="77"/>
              </a:rPr>
              <a:t> doesn’t have to use RNNs/LSTMs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r>
              <a:rPr lang="en-US" b="1" dirty="0">
                <a:latin typeface="Avenir Light" panose="020B0402020203020204" pitchFamily="34" charset="77"/>
              </a:rPr>
              <a:t> doesn’t have to be used exclusively for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NMT</a:t>
            </a:r>
            <a:endParaRPr lang="en-US" b="1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NMT</a:t>
            </a:r>
            <a:r>
              <a:rPr lang="en-US" b="1" dirty="0">
                <a:latin typeface="Avenir Light" panose="020B0402020203020204" pitchFamily="34" charset="77"/>
              </a:rPr>
              <a:t> doesn’t have to use </a:t>
            </a: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b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</a:br>
            <a:r>
              <a:rPr lang="en-US" b="1" dirty="0">
                <a:latin typeface="Avenir Light" panose="020B0402020203020204" pitchFamily="34" charset="77"/>
              </a:rPr>
              <a:t>(but it’s natural and the best we have for now)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17ECAF-A50E-6A46-8F94-C119C12D5074}"/>
              </a:ext>
            </a:extLst>
          </p:cNvPr>
          <p:cNvSpPr/>
          <p:nvPr/>
        </p:nvSpPr>
        <p:spPr>
          <a:xfrm>
            <a:off x="3499105" y="538981"/>
            <a:ext cx="47740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15151D"/>
                </a:solidFill>
                <a:latin typeface="Avenir Black" panose="02000503020000020003" pitchFamily="2" charset="0"/>
              </a:rPr>
              <a:t>CHECKPOINT</a:t>
            </a:r>
          </a:p>
        </p:txBody>
      </p:sp>
      <p:pic>
        <p:nvPicPr>
          <p:cNvPr id="2050" name="Picture 2" descr="Traffic Signal Timing 101 - The Basics of Local Intersection Control -  Florida LTAP Center">
            <a:extLst>
              <a:ext uri="{FF2B5EF4-FFF2-40B4-BE49-F238E27FC236}">
                <a16:creationId xmlns:a16="http://schemas.microsoft.com/office/drawing/2014/main" id="{04BEFCB8-354B-4B4F-954E-3A9F2FD0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115824"/>
            <a:ext cx="1154140" cy="15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2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399982" cy="36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Quizzes 3 </a:t>
            </a:r>
            <a:r>
              <a:rPr lang="en-US" sz="2400" dirty="0">
                <a:latin typeface="Avenir Light" panose="020B0402020203020204" pitchFamily="34" charset="77"/>
              </a:rPr>
              <a:t>have been graded and are logged on Canvas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HW1 </a:t>
            </a:r>
            <a:r>
              <a:rPr lang="en-US" sz="2400" dirty="0">
                <a:latin typeface="Avenir Light" panose="020B0402020203020204" pitchFamily="34" charset="77"/>
              </a:rPr>
              <a:t>is being graded. </a:t>
            </a:r>
            <a:r>
              <a:rPr lang="en-US" sz="2400" u="sng" dirty="0">
                <a:latin typeface="Avenir Light" panose="020B0402020203020204" pitchFamily="34" charset="77"/>
              </a:rPr>
              <a:t>Solutions are posted</a:t>
            </a:r>
            <a:r>
              <a:rPr lang="en-US" sz="2400" dirty="0">
                <a:latin typeface="Avenir Light" panose="020B0402020203020204" pitchFamily="34" charset="77"/>
              </a:rPr>
              <a:t> on Canvas -&gt; Files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</a:t>
            </a:r>
            <a:r>
              <a:rPr lang="en-US" sz="2400" dirty="0">
                <a:latin typeface="Avenir Light" panose="020B0402020203020204" pitchFamily="34" charset="77"/>
              </a:rPr>
              <a:t> is due next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Tues, Oct 5 @ 11:59pm</a:t>
            </a:r>
            <a:r>
              <a:rPr lang="en-US" sz="2400" dirty="0">
                <a:latin typeface="Avenir Light" panose="020B0402020203020204" pitchFamily="34" charset="77"/>
              </a:rPr>
              <a:t>! Determine your mystery language.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Proposals </a:t>
            </a:r>
            <a:r>
              <a:rPr lang="en-US" sz="2400" dirty="0">
                <a:latin typeface="Avenir Light" panose="020B0402020203020204" pitchFamily="34" charset="77"/>
              </a:rPr>
              <a:t>are due tonight,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Sept 30 @ 11:59pm</a:t>
            </a:r>
            <a:r>
              <a:rPr lang="en-US" sz="2400" dirty="0">
                <a:latin typeface="Avenir Light" panose="020B0402020203020204" pitchFamily="34" charset="77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If submitting w/ others, please see the updated Canvas instructions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Constituency Parsing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9EB9D-59DC-4B4E-B9A9-66452877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697888"/>
            <a:ext cx="2641600" cy="22479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711362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dogs chase cats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93252" y="2697888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238B4-AE22-F842-8F2F-45B023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5809112"/>
            <a:ext cx="6464300" cy="5207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37735B-F3D4-1F4F-BFD2-65D78F6B5B10}"/>
              </a:ext>
            </a:extLst>
          </p:cNvPr>
          <p:cNvSpPr txBox="1">
            <a:spLocks/>
          </p:cNvSpPr>
          <p:nvPr/>
        </p:nvSpPr>
        <p:spPr>
          <a:xfrm>
            <a:off x="3438525" y="5146638"/>
            <a:ext cx="5784850" cy="52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0070C0"/>
                </a:solidFill>
                <a:latin typeface="Avenir Light" panose="020B0402020203020204" pitchFamily="34" charset="77"/>
              </a:rPr>
              <a:t>or a flattened representation</a:t>
            </a:r>
            <a:endParaRPr lang="en-US" sz="2400">
              <a:solidFill>
                <a:srgbClr val="0070C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97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Constituency Parsing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174744"/>
            <a:ext cx="6183848" cy="51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 shot an elephant in my pajamas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B06DF-D024-CC4F-A5DB-4E7F85AF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24" y="1811706"/>
            <a:ext cx="8026399" cy="4770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8372981" y="6427849"/>
            <a:ext cx="3156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https://</a:t>
            </a:r>
            <a:r>
              <a:rPr lang="en-US" sz="1200" err="1">
                <a:solidFill>
                  <a:srgbClr val="FF0000"/>
                </a:solidFill>
              </a:rPr>
              <a:t>web.stanford.edu</a:t>
            </a:r>
            <a:r>
              <a:rPr lang="en-US" sz="1200">
                <a:solidFill>
                  <a:srgbClr val="FF0000"/>
                </a:solidFill>
              </a:rPr>
              <a:t>/~</a:t>
            </a:r>
            <a:r>
              <a:rPr lang="en-US" sz="1200" err="1">
                <a:solidFill>
                  <a:srgbClr val="FF0000"/>
                </a:solidFill>
              </a:rPr>
              <a:t>jurafsky</a:t>
            </a:r>
            <a:r>
              <a:rPr lang="en-US" sz="1200">
                <a:solidFill>
                  <a:srgbClr val="FF0000"/>
                </a:solidFill>
              </a:rPr>
              <a:t>/slp3/13.pdf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FCE923-300A-C245-B441-615D521F19CB}"/>
              </a:ext>
            </a:extLst>
          </p:cNvPr>
          <p:cNvSpPr txBox="1">
            <a:spLocks/>
          </p:cNvSpPr>
          <p:nvPr/>
        </p:nvSpPr>
        <p:spPr>
          <a:xfrm>
            <a:off x="1093252" y="2378270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5B389-0958-E74C-A21E-CD4475C7A084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548204" y="733462"/>
            <a:ext cx="1171202" cy="1301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04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Results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156081" y="6443238"/>
            <a:ext cx="3481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https://</a:t>
            </a:r>
            <a:r>
              <a:rPr lang="en-US" sz="1200" err="1">
                <a:solidFill>
                  <a:srgbClr val="FF0000"/>
                </a:solidFill>
              </a:rPr>
              <a:t>aclanthology.org</a:t>
            </a:r>
            <a:r>
              <a:rPr lang="en-US" sz="1200">
                <a:solidFill>
                  <a:srgbClr val="FF0000"/>
                </a:solidFill>
              </a:rPr>
              <a:t>/2020.findings-emnlp.65.pdf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64D5-D673-F84F-9608-83A37DA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97" y="191700"/>
            <a:ext cx="7788801" cy="62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3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image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 generated text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12945-4CC2-094A-B9C1-5E0B5862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04" y="2625602"/>
            <a:ext cx="46736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8F87F-FC01-C94E-AF54-35179B86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2574802"/>
            <a:ext cx="46863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image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 generated text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603DD-4DF4-014E-A24C-320FB29D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316996"/>
            <a:ext cx="5664200" cy="3384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DE56-41E7-0543-81F4-719EBCD2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316996"/>
            <a:ext cx="5219700" cy="32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447421"/>
            <a:ext cx="11493500" cy="384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86179-88D1-EA44-862E-818E6AE7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542492"/>
            <a:ext cx="5619082" cy="3230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CE849-5931-3346-A8AA-87357EA6C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86"/>
            <a:ext cx="5472836" cy="31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5419138"/>
            <a:ext cx="11493500" cy="384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E01AB-E7CE-9F42-B741-E8BAFFCE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6" y="1358820"/>
            <a:ext cx="5847784" cy="3687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CD06F-90CE-3F42-9D8F-DD37220A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80" y="1449596"/>
            <a:ext cx="5541404" cy="34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4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1323360" y="1621986"/>
            <a:ext cx="10119340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 </a:t>
            </a:r>
            <a:r>
              <a:rPr lang="en-US" sz="2400" dirty="0">
                <a:latin typeface="Avenir Book" panose="02000503020000020003" pitchFamily="2" charset="0"/>
              </a:rPr>
              <a:t>yielded state-of-the-art results on most NLP tasks (2014-2018)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seq2seq+Attention </a:t>
            </a:r>
            <a:r>
              <a:rPr lang="en-US" sz="2400" dirty="0">
                <a:latin typeface="Avenir Book" panose="02000503020000020003" pitchFamily="2" charset="0"/>
              </a:rPr>
              <a:t>was an even more revolutionary idea (Google Translate used it)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Attention</a:t>
            </a:r>
            <a:r>
              <a:rPr lang="en-US" sz="2400" dirty="0">
                <a:latin typeface="Avenir Book" panose="02000503020000020003" pitchFamily="2" charset="0"/>
              </a:rPr>
              <a:t> allows us to place appropriate weight to the encoder’s hidden states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But: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094760" y="667434"/>
            <a:ext cx="350264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  <a:endParaRPr lang="en-US" sz="36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66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38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743712" y="1621986"/>
            <a:ext cx="10698988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</a:t>
            </a:r>
            <a:r>
              <a:rPr lang="en-US" sz="2400" dirty="0">
                <a:latin typeface="Avenir Book" panose="02000503020000020003" pitchFamily="2" charset="0"/>
              </a:rPr>
              <a:t> are sequential in nature (prohibits parallelization).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Very wasteful.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No </a:t>
            </a:r>
            <a:r>
              <a:rPr lang="en-US" sz="2400" u="sng" dirty="0">
                <a:latin typeface="Avenir Book" panose="02000503020000020003" pitchFamily="2" charset="0"/>
              </a:rPr>
              <a:t>explicit</a:t>
            </a:r>
            <a:r>
              <a:rPr lang="en-US" sz="2400" dirty="0">
                <a:latin typeface="Avenir Book" panose="02000503020000020003" pitchFamily="2" charset="0"/>
              </a:rPr>
              <a:t> modelling of long- and short- range dependencies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Language is naturally hierarchical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400" dirty="0">
                <a:latin typeface="Avenir Book" panose="02000503020000020003" pitchFamily="2" charset="0"/>
              </a:rPr>
              <a:t>(can we do better than Stacked LSTMs?)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Can we apply the concept of Attention to improve our </a:t>
            </a:r>
            <a:r>
              <a:rPr lang="en-US" sz="2400" b="1" dirty="0">
                <a:latin typeface="Avenir Book" panose="02000503020000020003" pitchFamily="2" charset="0"/>
              </a:rPr>
              <a:t>representations</a:t>
            </a:r>
            <a:r>
              <a:rPr lang="en-US" sz="2400" dirty="0">
                <a:latin typeface="Avenir Book" panose="02000503020000020003" pitchFamily="2" charset="0"/>
              </a:rPr>
              <a:t>?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400" dirty="0">
                <a:latin typeface="Avenir Book" panose="02000503020000020003" pitchFamily="2" charset="0"/>
              </a:rPr>
              <a:t>(i.e., </a:t>
            </a:r>
            <a:r>
              <a:rPr lang="en-US" sz="2400" i="1" dirty="0">
                <a:latin typeface="Avenir Book" panose="02000503020000020003" pitchFamily="2" charset="0"/>
              </a:rPr>
              <a:t>contextualized representations</a:t>
            </a:r>
            <a:r>
              <a:rPr lang="en-US" sz="2400" dirty="0">
                <a:latin typeface="Avenir Book" panose="02000503020000020003" pitchFamily="2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094760" y="667434"/>
            <a:ext cx="350264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  <a:endParaRPr lang="en-US" sz="36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4B292-0C76-2D4E-9F24-7AFB8AC07A05}"/>
              </a:ext>
            </a:extLst>
          </p:cNvPr>
          <p:cNvSpPr/>
          <p:nvPr/>
        </p:nvSpPr>
        <p:spPr>
          <a:xfrm>
            <a:off x="209331" y="6400412"/>
            <a:ext cx="1631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Ashish Vaswani (2019)</a:t>
            </a:r>
          </a:p>
        </p:txBody>
      </p:sp>
    </p:spTree>
    <p:extLst>
      <p:ext uri="{BB962C8B-B14F-4D97-AF65-F5344CB8AC3E}">
        <p14:creationId xmlns:p14="http://schemas.microsoft.com/office/powerpoint/2010/main" val="389065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1394351"/>
            <a:ext cx="350274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B36015-893D-F04D-B36A-70B8706A67BD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33289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79555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6D77"/>
                </a:solidFill>
                <a:latin typeface="Avenir Black" panose="02000503020000020003" pitchFamily="2" charset="0"/>
              </a:rPr>
              <a:t>RESEARCH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265552" cy="590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Most research experiences/opportunities are “top-down”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You’re all creative and fully capable.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Allow yourselves to become comfortable with the unknown.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It’s okay if your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Phase 1 Proposals </a:t>
            </a:r>
            <a:r>
              <a:rPr lang="en-US" sz="2400" dirty="0">
                <a:latin typeface="Avenir Light" panose="020B0402020203020204" pitchFamily="34" charset="77"/>
              </a:rPr>
              <a:t>aren’t </a:t>
            </a:r>
            <a:r>
              <a:rPr lang="en-US" sz="2400" i="1" dirty="0">
                <a:latin typeface="Avenir Light" panose="020B0402020203020204" pitchFamily="34" charset="77"/>
              </a:rPr>
              <a:t>perfect</a:t>
            </a:r>
            <a:r>
              <a:rPr lang="en-US" sz="2400" dirty="0">
                <a:latin typeface="Avenir Light" panose="020B0402020203020204" pitchFamily="34" charset="77"/>
              </a:rPr>
              <a:t> ideas. The point is to gain practice with the inquisition and overall process of executing your ideas.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We’ll help provide structure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after</a:t>
            </a:r>
            <a:r>
              <a:rPr lang="en-US" sz="2400" dirty="0">
                <a:latin typeface="Avenir Light" panose="020B0402020203020204" pitchFamily="34" charset="77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Phase 1 </a:t>
            </a:r>
            <a:r>
              <a:rPr lang="en-US" sz="2400" dirty="0">
                <a:latin typeface="Avenir Light" panose="020B0402020203020204" pitchFamily="34" charset="77"/>
              </a:rPr>
              <a:t>(e.g., filtering projects, feedback, helping you find the optimal project partners, TF support, </a:t>
            </a:r>
            <a:r>
              <a:rPr lang="en-US" sz="2400" dirty="0" err="1">
                <a:latin typeface="Avenir Light" panose="020B0402020203020204" pitchFamily="34" charset="77"/>
              </a:rPr>
              <a:t>etc</a:t>
            </a:r>
            <a:r>
              <a:rPr lang="en-US" sz="2400" dirty="0">
                <a:latin typeface="Avenir Light" panose="020B0402020203020204" pitchFamily="34" charset="7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9258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2220842"/>
            <a:ext cx="246642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786C57-5A22-AF4E-A434-8CAB7F8644BC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71512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1236259" cy="625438"/>
          </a:xfrm>
        </p:spPr>
        <p:txBody>
          <a:bodyPr/>
          <a:lstStyle/>
          <a:p>
            <a:r>
              <a:rPr lang="en-US" dirty="0"/>
              <a:t>Goals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3" y="1250088"/>
            <a:ext cx="9795619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Each word in a sequence to be transformed into a rich, abstract </a:t>
            </a:r>
            <a:r>
              <a:rPr lang="en-US" sz="2400" b="1" dirty="0">
                <a:latin typeface="Avenir Light" panose="020B0402020203020204" pitchFamily="34" charset="77"/>
              </a:rPr>
              <a:t>representation</a:t>
            </a:r>
            <a:r>
              <a:rPr lang="en-US" sz="2400" dirty="0">
                <a:latin typeface="Avenir Light" panose="020B0402020203020204" pitchFamily="34" charset="77"/>
              </a:rPr>
              <a:t> (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context embedding</a:t>
            </a:r>
            <a:r>
              <a:rPr lang="en-US" sz="2400" dirty="0">
                <a:latin typeface="Avenir Light" panose="020B0402020203020204" pitchFamily="34" charset="77"/>
              </a:rPr>
              <a:t>) based on the weighted sums of the other words in the same sequence (akin to deep CNN layers)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Inspired by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Attention</a:t>
            </a:r>
            <a:r>
              <a:rPr lang="en-US" sz="2400" dirty="0">
                <a:latin typeface="Avenir Light" panose="020B0402020203020204" pitchFamily="34" charset="77"/>
              </a:rPr>
              <a:t>, we want each word to determine, “how much should I be influenced by each of my neighbors”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Want positionality</a:t>
            </a:r>
          </a:p>
        </p:txBody>
      </p:sp>
    </p:spTree>
    <p:extLst>
      <p:ext uri="{BB962C8B-B14F-4D97-AF65-F5344CB8AC3E}">
        <p14:creationId xmlns:p14="http://schemas.microsoft.com/office/powerpoint/2010/main" val="410365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27D21159-555E-8443-ABD2-0E912FA14334}"/>
              </a:ext>
            </a:extLst>
          </p:cNvPr>
          <p:cNvSpPr txBox="1">
            <a:spLocks/>
          </p:cNvSpPr>
          <p:nvPr/>
        </p:nvSpPr>
        <p:spPr>
          <a:xfrm>
            <a:off x="3591452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B7A92BC-9BF5-DC47-9971-97BB56E95A46}"/>
              </a:ext>
            </a:extLst>
          </p:cNvPr>
          <p:cNvSpPr/>
          <p:nvPr/>
        </p:nvSpPr>
        <p:spPr>
          <a:xfrm rot="5400000">
            <a:off x="3157566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480D9B-BFB5-C447-A987-E7589DC9A36A}"/>
              </a:ext>
            </a:extLst>
          </p:cNvPr>
          <p:cNvSpPr/>
          <p:nvPr/>
        </p:nvSpPr>
        <p:spPr>
          <a:xfrm rot="5400000">
            <a:off x="3738896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499E7C-BFA4-FA40-840D-4579C1AB6B69}"/>
              </a:ext>
            </a:extLst>
          </p:cNvPr>
          <p:cNvSpPr/>
          <p:nvPr/>
        </p:nvSpPr>
        <p:spPr>
          <a:xfrm rot="5400000">
            <a:off x="3738896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C68F2F-C25E-7A48-8A43-658A8F1B58B6}"/>
              </a:ext>
            </a:extLst>
          </p:cNvPr>
          <p:cNvSpPr/>
          <p:nvPr/>
        </p:nvSpPr>
        <p:spPr>
          <a:xfrm rot="5400000">
            <a:off x="3738896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D8B46B5-B377-3C40-A411-ED1BE559943A}"/>
              </a:ext>
            </a:extLst>
          </p:cNvPr>
          <p:cNvSpPr/>
          <p:nvPr/>
        </p:nvSpPr>
        <p:spPr>
          <a:xfrm rot="5400000">
            <a:off x="3738896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7652A8C-BCB0-8541-83B1-5B645FE5C419}"/>
              </a:ext>
            </a:extLst>
          </p:cNvPr>
          <p:cNvSpPr/>
          <p:nvPr/>
        </p:nvSpPr>
        <p:spPr>
          <a:xfrm rot="5400000">
            <a:off x="3736612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36D1B611-39AD-E541-B861-4D0803706BB4}"/>
              </a:ext>
            </a:extLst>
          </p:cNvPr>
          <p:cNvSpPr txBox="1">
            <a:spLocks/>
          </p:cNvSpPr>
          <p:nvPr/>
        </p:nvSpPr>
        <p:spPr>
          <a:xfrm>
            <a:off x="4630153" y="88089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D12F490-4883-0549-8790-41991AA5798E}"/>
              </a:ext>
            </a:extLst>
          </p:cNvPr>
          <p:cNvSpPr/>
          <p:nvPr/>
        </p:nvSpPr>
        <p:spPr>
          <a:xfrm rot="5400000">
            <a:off x="4196267" y="194528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9C35A9-59CC-CB44-8F8F-BC458D62DFBB}"/>
              </a:ext>
            </a:extLst>
          </p:cNvPr>
          <p:cNvSpPr/>
          <p:nvPr/>
        </p:nvSpPr>
        <p:spPr>
          <a:xfrm rot="5400000">
            <a:off x="4777597" y="150341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4D3893B-688B-734B-8DBA-409078F07446}"/>
              </a:ext>
            </a:extLst>
          </p:cNvPr>
          <p:cNvSpPr/>
          <p:nvPr/>
        </p:nvSpPr>
        <p:spPr>
          <a:xfrm rot="5400000">
            <a:off x="4777597" y="174966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3746C30-6D63-E24D-8BF1-31181E2BE0BF}"/>
              </a:ext>
            </a:extLst>
          </p:cNvPr>
          <p:cNvSpPr/>
          <p:nvPr/>
        </p:nvSpPr>
        <p:spPr>
          <a:xfrm rot="5400000">
            <a:off x="4777597" y="199592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433FD1-DC45-9547-A289-2137B0A6795C}"/>
              </a:ext>
            </a:extLst>
          </p:cNvPr>
          <p:cNvSpPr/>
          <p:nvPr/>
        </p:nvSpPr>
        <p:spPr>
          <a:xfrm rot="5400000">
            <a:off x="4777597" y="224779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41A0945-6C71-2849-9C22-C28C29E34CC9}"/>
              </a:ext>
            </a:extLst>
          </p:cNvPr>
          <p:cNvSpPr/>
          <p:nvPr/>
        </p:nvSpPr>
        <p:spPr>
          <a:xfrm rot="5400000">
            <a:off x="4775313" y="250579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1CDAC9A7-894A-2444-A863-A2D1023D355C}"/>
              </a:ext>
            </a:extLst>
          </p:cNvPr>
          <p:cNvSpPr txBox="1">
            <a:spLocks/>
          </p:cNvSpPr>
          <p:nvPr/>
        </p:nvSpPr>
        <p:spPr>
          <a:xfrm>
            <a:off x="5712801" y="874582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E1D3D0C-2ACF-BB49-B0B1-7F0E91401E9D}"/>
              </a:ext>
            </a:extLst>
          </p:cNvPr>
          <p:cNvSpPr/>
          <p:nvPr/>
        </p:nvSpPr>
        <p:spPr>
          <a:xfrm rot="5400000">
            <a:off x="5278915" y="1938973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CA7652-356C-7649-8803-F09709E97811}"/>
              </a:ext>
            </a:extLst>
          </p:cNvPr>
          <p:cNvSpPr/>
          <p:nvPr/>
        </p:nvSpPr>
        <p:spPr>
          <a:xfrm rot="5400000">
            <a:off x="5860245" y="1497096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B44AE-B3DA-2F47-AE35-F9A912452247}"/>
              </a:ext>
            </a:extLst>
          </p:cNvPr>
          <p:cNvSpPr/>
          <p:nvPr/>
        </p:nvSpPr>
        <p:spPr>
          <a:xfrm rot="5400000">
            <a:off x="5860245" y="1743355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03C812F-17E1-E44B-BCC6-07A9095BEAF9}"/>
              </a:ext>
            </a:extLst>
          </p:cNvPr>
          <p:cNvSpPr/>
          <p:nvPr/>
        </p:nvSpPr>
        <p:spPr>
          <a:xfrm rot="5400000">
            <a:off x="5860245" y="1989614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54D105D-7A0B-EE4E-8726-AD0C4D0A527C}"/>
              </a:ext>
            </a:extLst>
          </p:cNvPr>
          <p:cNvSpPr/>
          <p:nvPr/>
        </p:nvSpPr>
        <p:spPr>
          <a:xfrm rot="5400000">
            <a:off x="5860245" y="224148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E77B96-E85B-894A-9B10-6DD15CF5D00E}"/>
              </a:ext>
            </a:extLst>
          </p:cNvPr>
          <p:cNvSpPr/>
          <p:nvPr/>
        </p:nvSpPr>
        <p:spPr>
          <a:xfrm rot="5400000">
            <a:off x="5857961" y="249947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F379ECBB-303A-244D-B49E-4A15ACCE9F5A}"/>
              </a:ext>
            </a:extLst>
          </p:cNvPr>
          <p:cNvSpPr txBox="1">
            <a:spLocks/>
          </p:cNvSpPr>
          <p:nvPr/>
        </p:nvSpPr>
        <p:spPr>
          <a:xfrm>
            <a:off x="2868201" y="3063504"/>
            <a:ext cx="2974205" cy="503588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??????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219F10-E3E3-C540-A004-D03B82EA97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B6E733-A75F-AD48-90BA-51DABA03FA01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40E0635-981E-F240-9572-CB6B2FA1C16E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EC96E4-92C0-174F-8110-E4EBB7802237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B37A82-AD04-A748-8C9A-C3C6F4CA4C0C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</p:spTree>
    <p:extLst>
      <p:ext uri="{BB962C8B-B14F-4D97-AF65-F5344CB8AC3E}">
        <p14:creationId xmlns:p14="http://schemas.microsoft.com/office/powerpoint/2010/main" val="163200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C832447-B932-E742-B993-C34E8E0AB4FE}"/>
              </a:ext>
            </a:extLst>
          </p:cNvPr>
          <p:cNvSpPr/>
          <p:nvPr/>
        </p:nvSpPr>
        <p:spPr>
          <a:xfrm>
            <a:off x="7383427" y="2776770"/>
            <a:ext cx="3880743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>
                <a:solidFill>
                  <a:srgbClr val="DE55B3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will be based on a weighted contribution of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9C9969-D616-C048-839C-E2EC3CE72526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08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1FE2A-4300-0849-BF78-692663959786}"/>
              </a:ext>
            </a:extLst>
          </p:cNvPr>
          <p:cNvGrpSpPr/>
          <p:nvPr/>
        </p:nvGrpSpPr>
        <p:grpSpPr>
          <a:xfrm>
            <a:off x="2601345" y="1422710"/>
            <a:ext cx="311369" cy="1364224"/>
            <a:chOff x="2601345" y="1422710"/>
            <a:chExt cx="311369" cy="1364224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 rot="5400000">
              <a:off x="2074918" y="1949137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 rot="5400000">
              <a:off x="2656248" y="1507260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 rot="5400000">
              <a:off x="2656248" y="1753519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 rot="5400000">
              <a:off x="2656248" y="1999778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 rot="5400000">
              <a:off x="2656248" y="2251647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 rot="5400000">
              <a:off x="2653964" y="250964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C832447-B932-E742-B993-C34E8E0AB4FE}"/>
              </a:ext>
            </a:extLst>
          </p:cNvPr>
          <p:cNvSpPr/>
          <p:nvPr/>
        </p:nvSpPr>
        <p:spPr>
          <a:xfrm>
            <a:off x="7383427" y="2776770"/>
            <a:ext cx="3880743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>
                <a:solidFill>
                  <a:srgbClr val="DE55B3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will be based on a weighted contribution of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9C9969-D616-C048-839C-E2EC3CE72526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04FA61-EB37-9047-BDF7-44B459A36F48}"/>
                  </a:ext>
                </a:extLst>
              </p:cNvPr>
              <p:cNvSpPr/>
              <p:nvPr/>
            </p:nvSpPr>
            <p:spPr>
              <a:xfrm>
                <a:off x="7383427" y="4159891"/>
                <a:ext cx="3880743" cy="1932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0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is “just” a weight. More is happening under the hood, but it’s effectively weighting </a:t>
                </a:r>
                <a:r>
                  <a:rPr lang="en-US" sz="2000" i="1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versions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 of 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rgbClr val="0070C0"/>
                  </a:solidFill>
                  <a:latin typeface="Avenir Medium" panose="02000503020000020003" pitchFamily="2" charset="0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04FA61-EB37-9047-BDF7-44B459A36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27" y="4159891"/>
                <a:ext cx="3880743" cy="1932452"/>
              </a:xfrm>
              <a:prstGeom prst="rect">
                <a:avLst/>
              </a:prstGeom>
              <a:blipFill>
                <a:blip r:embed="rId7"/>
                <a:stretch>
                  <a:fillRect l="-1629" r="-977" b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99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7544047" y="1134972"/>
            <a:ext cx="4197263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Under the hood, each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4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4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4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4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4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4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4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endParaRPr lang="en-US" sz="24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67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8324603" y="613102"/>
            <a:ext cx="3644956" cy="23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Under the hood,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0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0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CA7C8-B48B-5548-AE42-FE7BEAADE5CB}"/>
              </a:ext>
            </a:extLst>
          </p:cNvPr>
          <p:cNvSpPr/>
          <p:nvPr/>
        </p:nvSpPr>
        <p:spPr>
          <a:xfrm>
            <a:off x="953338" y="900542"/>
            <a:ext cx="6479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1:</a:t>
            </a:r>
            <a:r>
              <a:rPr lang="en-US" sz="2000" dirty="0">
                <a:latin typeface="Avenir Medium" panose="02000503020000020003" pitchFamily="2" charset="0"/>
              </a:rPr>
              <a:t> Our Self-Attention Head has just 3 weight matrices </a:t>
            </a:r>
            <a:r>
              <a:rPr lang="en-US" sz="2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dirty="0">
                <a:latin typeface="Avenir Medium" panose="02000503020000020003" pitchFamily="2" charset="0"/>
              </a:rPr>
              <a:t> in total.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These same 3 weight matrices</a:t>
            </a:r>
            <a:r>
              <a:rPr lang="en-US" sz="2000" dirty="0">
                <a:latin typeface="Avenir Medium" panose="02000503020000020003" pitchFamily="2" charset="0"/>
              </a:rPr>
              <a:t> are multiplied by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to create all vectors:</a:t>
            </a:r>
            <a:endParaRPr lang="en-US" sz="20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91B0D9-D504-7748-B743-9F0D599B8BE1}"/>
              </a:ext>
            </a:extLst>
          </p:cNvPr>
          <p:cNvSpPr/>
          <p:nvPr/>
        </p:nvSpPr>
        <p:spPr>
          <a:xfrm>
            <a:off x="1379913" y="209721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A638E24-DB74-5540-9208-85C189D5D097}"/>
              </a:ext>
            </a:extLst>
          </p:cNvPr>
          <p:cNvSpPr/>
          <p:nvPr/>
        </p:nvSpPr>
        <p:spPr>
          <a:xfrm>
            <a:off x="1379913" y="2570104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A8A3BBD-D155-164A-B363-FF190117DB9D}"/>
              </a:ext>
            </a:extLst>
          </p:cNvPr>
          <p:cNvSpPr/>
          <p:nvPr/>
        </p:nvSpPr>
        <p:spPr>
          <a:xfrm>
            <a:off x="1379913" y="302229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78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807851" y="3789615"/>
            <a:ext cx="6952425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49CA6D-FEFB-044F-8976-5E0A79F2B87B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6503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3" y="3789615"/>
            <a:ext cx="1934802" cy="15852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3786337" y="3732570"/>
            <a:ext cx="4490764" cy="29720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343D7D3-856F-C44F-A01A-0D288268F8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950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5"/>
            <a:ext cx="2823129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5781206" y="3754779"/>
            <a:ext cx="4490764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>
            <a:extLst>
              <a:ext uri="{FF2B5EF4-FFF2-40B4-BE49-F238E27FC236}">
                <a16:creationId xmlns:a16="http://schemas.microsoft.com/office/drawing/2014/main" id="{F7E90E87-69FD-B742-AFD2-B1C9412C42DB}"/>
              </a:ext>
            </a:extLst>
          </p:cNvPr>
          <p:cNvSpPr/>
          <p:nvPr/>
        </p:nvSpPr>
        <p:spPr>
          <a:xfrm>
            <a:off x="4383866" y="3831652"/>
            <a:ext cx="990856" cy="1539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03E156-3A8C-5F4F-8222-DD78BCC18D39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537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79555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6D77"/>
                </a:solidFill>
                <a:latin typeface="Avenir Black" panose="02000503020000020003" pitchFamily="2" charset="0"/>
              </a:rPr>
              <a:t>RESEARCH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265552" cy="443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I’ll filter projects by rating them according to: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Light" panose="020B0402020203020204" pitchFamily="34" charset="77"/>
              </a:rPr>
              <a:t>researchy</a:t>
            </a:r>
            <a:r>
              <a:rPr lang="en-US" sz="2400" dirty="0">
                <a:latin typeface="Avenir Light" panose="020B0402020203020204" pitchFamily="34" charset="77"/>
              </a:rPr>
              <a:t> vs application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how grounded/well-reasoned it is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technical difficulty (there’s a sweet spot)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feasibility (e.g., required compute power, data availability, metrics)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interestingness / significance</a:t>
            </a:r>
          </a:p>
        </p:txBody>
      </p:sp>
    </p:spTree>
    <p:extLst>
      <p:ext uri="{BB962C8B-B14F-4D97-AF65-F5344CB8AC3E}">
        <p14:creationId xmlns:p14="http://schemas.microsoft.com/office/powerpoint/2010/main" val="3185156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5"/>
            <a:ext cx="4784801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7730889" y="3754780"/>
            <a:ext cx="2541080" cy="25497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F76D72D-FF69-784D-8450-212D5ABB1E03}"/>
              </a:ext>
            </a:extLst>
          </p:cNvPr>
          <p:cNvSpPr/>
          <p:nvPr/>
        </p:nvSpPr>
        <p:spPr>
          <a:xfrm>
            <a:off x="6345537" y="3776989"/>
            <a:ext cx="1015761" cy="15731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15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71177" y="3874556"/>
            <a:ext cx="6594693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3940893-E765-1942-9D25-3DF37B1C6CD1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.87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3940893-E765-1942-9D25-3DF37B1C6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3E9384C-92E2-3D47-9E5E-D3366CE512A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3E9384C-92E2-3D47-9E5E-D3366CE51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91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CE48F86-43E8-5449-A80A-D63F467E3108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CE48F86-43E8-5449-A80A-D63F467E3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B08937D-44C0-F84D-8B5E-8AE89D371FF6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B08937D-44C0-F84D-8B5E-8AE89D371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799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12705" y="3874556"/>
            <a:ext cx="6653165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.87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91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4700C8-B5BC-194A-8328-24323C681D37}"/>
              </a:ext>
            </a:extLst>
          </p:cNvPr>
          <p:cNvSpPr/>
          <p:nvPr/>
        </p:nvSpPr>
        <p:spPr>
          <a:xfrm>
            <a:off x="6096000" y="1920230"/>
            <a:ext cx="498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Instead of these </a:t>
            </a:r>
            <a:r>
              <a:rPr lang="en-US" sz="2000" b="1" dirty="0">
                <a:solidFill>
                  <a:srgbClr val="FF0000"/>
                </a:solidFill>
                <a:latin typeface="Avenir Medium" panose="02000503020000020003" pitchFamily="2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values directly weighting our original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word vectors, they directly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31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05175" y="3874555"/>
            <a:ext cx="146981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1656018" y="163816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018" y="163816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031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4:</a:t>
            </a:r>
            <a:r>
              <a:rPr lang="en-US" sz="2000" dirty="0">
                <a:latin typeface="Avenir Medium" panose="02000503020000020003" pitchFamily="2" charset="0"/>
              </a:rPr>
              <a:t> Let’s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and simply sum them up! 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F99A013-74C5-0F49-B3F1-015B6456002D}"/>
              </a:ext>
            </a:extLst>
          </p:cNvPr>
          <p:cNvSpPr/>
          <p:nvPr/>
        </p:nvSpPr>
        <p:spPr>
          <a:xfrm>
            <a:off x="3783036" y="3761904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/>
              <p:nvPr/>
            </p:nvSpPr>
            <p:spPr>
              <a:xfrm>
                <a:off x="1871405" y="2076500"/>
                <a:ext cx="422984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0.87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+ 0.12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+ 0.01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05" y="2076500"/>
                <a:ext cx="4229841" cy="453137"/>
              </a:xfrm>
              <a:prstGeom prst="rect">
                <a:avLst/>
              </a:prstGeom>
              <a:blipFill>
                <a:blip r:embed="rId4"/>
                <a:stretch>
                  <a:fillRect l="-11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735237" y="122941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EE98-8FDB-9F43-A4DE-590D79905130}"/>
              </a:ext>
            </a:extLst>
          </p:cNvPr>
          <p:cNvGrpSpPr/>
          <p:nvPr/>
        </p:nvGrpSpPr>
        <p:grpSpPr>
          <a:xfrm>
            <a:off x="827778" y="1767374"/>
            <a:ext cx="311369" cy="868951"/>
            <a:chOff x="827778" y="1767374"/>
            <a:chExt cx="311369" cy="868951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64425988-9D91-C146-8DC7-D6A7D857AAE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4FABD4F-6125-0E48-9264-4AF421E49862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F4A759B-ECBB-0B4A-BD35-F0B3AD801EC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DE8FDEA-5D3E-3543-8A6B-FC61C343EA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86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290167" y="3874555"/>
            <a:ext cx="1484820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555440" y="206460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440" y="206460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3138440" y="12318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A5DEC8C-5E19-B24C-9F45-598062163475}"/>
              </a:ext>
            </a:extLst>
          </p:cNvPr>
          <p:cNvGrpSpPr/>
          <p:nvPr/>
        </p:nvGrpSpPr>
        <p:grpSpPr>
          <a:xfrm>
            <a:off x="3232369" y="1790244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6399882-6C08-924F-A1EA-746A0FC6C0B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96D8AB0-DF9F-BD4B-B2FC-D73951E8A42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227E26E-8568-0546-87EB-7672C5AB77B8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9F07B88-09C4-284A-9C92-05688D28D00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49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48969" y="3874555"/>
            <a:ext cx="142601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6507011" y="220751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011" y="220751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3760020" y="3647606"/>
            <a:ext cx="472261" cy="285699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080864" y="128279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C11A23C-92C1-2444-816D-BDF8030868B6}"/>
              </a:ext>
            </a:extLst>
          </p:cNvPr>
          <p:cNvGrpSpPr/>
          <p:nvPr/>
        </p:nvGrpSpPr>
        <p:grpSpPr>
          <a:xfrm>
            <a:off x="5174569" y="1800901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F8F64903-CBFB-0343-8AF8-9D025DD409F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239E130-908C-0049-8EFC-CBD36924535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837834A-AB91-404C-AD3F-90845E035C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8AB332A-247A-9543-897B-9F1EDC195ED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7503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48969" y="3874555"/>
            <a:ext cx="142601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7827400" y="2050208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400" y="2050208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3760020" y="3647606"/>
            <a:ext cx="472261" cy="285699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5732676" y="3474446"/>
            <a:ext cx="472261" cy="285699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6973924" y="1234242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B776DFC-5689-4C47-9653-52DA287A0E09}"/>
              </a:ext>
            </a:extLst>
          </p:cNvPr>
          <p:cNvGrpSpPr/>
          <p:nvPr/>
        </p:nvGrpSpPr>
        <p:grpSpPr>
          <a:xfrm>
            <a:off x="7089043" y="1786498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E4ECC8CF-E57A-7646-8D51-8F24E2038B05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39B963D-8021-474A-A7BA-084436A8E32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ECC83C3-E37D-384E-B93B-9C7AC3BBC38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D1471CE-4AC0-074A-B6E3-2E59337898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314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3178462" y="1015018"/>
            <a:ext cx="7307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venir Medium" panose="02000503020000020003" pitchFamily="2" charset="0"/>
              </a:rPr>
              <a:t>Let’s illustrate another example: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D09D4D0-78EB-404D-8B47-FE7F44935F9D}"/>
                  </a:ext>
                </a:extLst>
              </p:cNvPr>
              <p:cNvSpPr/>
              <p:nvPr/>
            </p:nvSpPr>
            <p:spPr>
              <a:xfrm>
                <a:off x="5468380" y="2418172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D09D4D0-78EB-404D-8B47-FE7F44935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0" y="2418172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C8348906-C1D2-3741-BD52-EA96EE961F07}"/>
              </a:ext>
            </a:extLst>
          </p:cNvPr>
          <p:cNvSpPr txBox="1">
            <a:spLocks/>
          </p:cNvSpPr>
          <p:nvPr/>
        </p:nvSpPr>
        <p:spPr>
          <a:xfrm>
            <a:off x="4092324" y="181871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926632A-BD08-2A44-BD19-CA3A2734F997}"/>
              </a:ext>
            </a:extLst>
          </p:cNvPr>
          <p:cNvGrpSpPr/>
          <p:nvPr/>
        </p:nvGrpSpPr>
        <p:grpSpPr>
          <a:xfrm>
            <a:off x="4186253" y="2377097"/>
            <a:ext cx="311369" cy="868951"/>
            <a:chOff x="827778" y="1767374"/>
            <a:chExt cx="311369" cy="868951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C4B689F9-F3D4-C440-A6EF-E5E233F3742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AB03AC9-E8F0-0047-B43C-55C72223BBB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BCEAB58-B0E2-514F-A21B-EE5D25054885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6208CDA-FD7E-3A4F-93AD-1592987FEF0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0423BB4-21F9-4B46-B721-5AF47E148E73}"/>
              </a:ext>
            </a:extLst>
          </p:cNvPr>
          <p:cNvSpPr/>
          <p:nvPr/>
        </p:nvSpPr>
        <p:spPr>
          <a:xfrm>
            <a:off x="2898826" y="4097344"/>
            <a:ext cx="7790480" cy="197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Medium" panose="02000503020000020003" pitchFamily="2" charset="0"/>
              </a:rPr>
              <a:t>Remember, we use </a:t>
            </a:r>
            <a:r>
              <a:rPr lang="en-US" sz="2800" dirty="0">
                <a:highlight>
                  <a:srgbClr val="FFFF00"/>
                </a:highlight>
                <a:latin typeface="Avenir Medium" panose="02000503020000020003" pitchFamily="2" charset="0"/>
              </a:rPr>
              <a:t>the same 3 weight matrices </a:t>
            </a:r>
            <a:r>
              <a:rPr lang="en-US" sz="28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dirty="0">
                <a:latin typeface="Avenir Medium" panose="02000503020000020003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dirty="0">
                <a:latin typeface="Avenir Medium" panose="02000503020000020003" pitchFamily="2" charset="0"/>
              </a:rPr>
              <a:t>,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dirty="0">
                <a:latin typeface="Avenir Medium" panose="02000503020000020003" pitchFamily="2" charset="0"/>
              </a:rPr>
              <a:t> as we did for computing </a:t>
            </a:r>
            <a:r>
              <a:rPr lang="en-US" sz="28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8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  <a:r>
              <a:rPr lang="en-US" sz="2800" dirty="0">
                <a:latin typeface="Avenir Medium" panose="02000503020000020003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venir Medium" panose="02000503020000020003" pitchFamily="2" charset="0"/>
              </a:rPr>
              <a:t>This gives us </a:t>
            </a:r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r>
              <a:rPr lang="en-US" sz="2800" b="1" baseline="-25000" dirty="0">
                <a:solidFill>
                  <a:srgbClr val="7030A0"/>
                </a:solidFill>
              </a:rPr>
              <a:t>,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2,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800" b="1" baseline="-250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345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8324603" y="613102"/>
            <a:ext cx="3644956" cy="23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Under the hood,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0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0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CA7C8-B48B-5548-AE42-FE7BEAADE5CB}"/>
              </a:ext>
            </a:extLst>
          </p:cNvPr>
          <p:cNvSpPr/>
          <p:nvPr/>
        </p:nvSpPr>
        <p:spPr>
          <a:xfrm>
            <a:off x="953338" y="900542"/>
            <a:ext cx="6479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1:</a:t>
            </a:r>
            <a:r>
              <a:rPr lang="en-US" sz="2000" dirty="0">
                <a:latin typeface="Avenir Medium" panose="02000503020000020003" pitchFamily="2" charset="0"/>
              </a:rPr>
              <a:t> Our Self-Attention Head l has just 3 weight matrices </a:t>
            </a:r>
            <a:r>
              <a:rPr lang="en-US" sz="2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dirty="0">
                <a:latin typeface="Avenir Medium" panose="02000503020000020003" pitchFamily="2" charset="0"/>
              </a:rPr>
              <a:t> in total.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These same 3 weight matrices</a:t>
            </a:r>
            <a:r>
              <a:rPr lang="en-US" sz="2000" dirty="0">
                <a:latin typeface="Avenir Medium" panose="02000503020000020003" pitchFamily="2" charset="0"/>
              </a:rPr>
              <a:t> are multiplied by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to create all vectors:</a:t>
            </a:r>
            <a:endParaRPr lang="en-US" sz="20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91B0D9-D504-7748-B743-9F0D599B8BE1}"/>
              </a:ext>
            </a:extLst>
          </p:cNvPr>
          <p:cNvSpPr/>
          <p:nvPr/>
        </p:nvSpPr>
        <p:spPr>
          <a:xfrm>
            <a:off x="1379913" y="209721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A638E24-DB74-5540-9208-85C189D5D097}"/>
              </a:ext>
            </a:extLst>
          </p:cNvPr>
          <p:cNvSpPr/>
          <p:nvPr/>
        </p:nvSpPr>
        <p:spPr>
          <a:xfrm>
            <a:off x="1379913" y="2570104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A8A3BBD-D155-164A-B363-FF190117DB9D}"/>
              </a:ext>
            </a:extLst>
          </p:cNvPr>
          <p:cNvSpPr/>
          <p:nvPr/>
        </p:nvSpPr>
        <p:spPr>
          <a:xfrm>
            <a:off x="1379913" y="302229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5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953703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413317" y="3789615"/>
            <a:ext cx="5346959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49CA6D-FEFB-044F-8976-5E0A79F2B87B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D8D4F0-2FEF-D842-BE39-35311E79034F}"/>
              </a:ext>
            </a:extLst>
          </p:cNvPr>
          <p:cNvSpPr/>
          <p:nvPr/>
        </p:nvSpPr>
        <p:spPr>
          <a:xfrm>
            <a:off x="1835316" y="3903898"/>
            <a:ext cx="1128947" cy="14607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42506539-0699-6A40-B502-1B3D788DAFF2}"/>
              </a:ext>
            </a:extLst>
          </p:cNvPr>
          <p:cNvSpPr txBox="1">
            <a:spLocks/>
          </p:cNvSpPr>
          <p:nvPr/>
        </p:nvSpPr>
        <p:spPr>
          <a:xfrm>
            <a:off x="640208" y="1921525"/>
            <a:ext cx="4368608" cy="46488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are a general-purpose </a:t>
            </a:r>
            <a:r>
              <a:rPr lang="en-US" sz="2000" u="sng" dirty="0"/>
              <a:t>encoder-decoder</a:t>
            </a:r>
            <a:r>
              <a:rPr lang="en-US" sz="2000" dirty="0"/>
              <a:t> architecture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can be implemented with RNNs (or Transformers even)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Allow for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m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predictions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Natural approach to </a:t>
            </a:r>
            <a:r>
              <a:rPr lang="en-US" sz="2000" b="1" dirty="0">
                <a:latin typeface="Avenir Book" panose="02000503020000020003" pitchFamily="2" charset="0"/>
                <a:sym typeface="Wingdings" pitchFamily="2" charset="2"/>
              </a:rPr>
              <a:t>Neural MT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If implemented end-to-end can be </a:t>
            </a:r>
            <a:r>
              <a:rPr lang="en-US" sz="2000" dirty="0">
                <a:solidFill>
                  <a:schemeClr val="accent6"/>
                </a:solidFill>
                <a:latin typeface="Avenir Book" panose="02000503020000020003" pitchFamily="2" charset="0"/>
                <a:sym typeface="Wingdings" pitchFamily="2" charset="2"/>
              </a:rPr>
              <a:t>good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 but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slow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B7010C0-D0E3-1048-9052-6647D0548774}"/>
              </a:ext>
            </a:extLst>
          </p:cNvPr>
          <p:cNvSpPr/>
          <p:nvPr/>
        </p:nvSpPr>
        <p:spPr>
          <a:xfrm>
            <a:off x="8126922" y="2323708"/>
            <a:ext cx="314211" cy="1164335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C68DA3B2-5EBF-E340-A2CB-4B31C5701BDF}"/>
              </a:ext>
            </a:extLst>
          </p:cNvPr>
          <p:cNvSpPr txBox="1">
            <a:spLocks/>
          </p:cNvSpPr>
          <p:nvPr/>
        </p:nvSpPr>
        <p:spPr>
          <a:xfrm>
            <a:off x="4947169" y="3815984"/>
            <a:ext cx="1193567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A0F9BA0-7DAB-2845-8FB5-99C6ABFA62E8}"/>
              </a:ext>
            </a:extLst>
          </p:cNvPr>
          <p:cNvSpPr txBox="1">
            <a:spLocks/>
          </p:cNvSpPr>
          <p:nvPr/>
        </p:nvSpPr>
        <p:spPr>
          <a:xfrm>
            <a:off x="4493096" y="2750181"/>
            <a:ext cx="1765948" cy="629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DD431BE-4D37-9E47-AA4B-4E69E6AC2AC9}"/>
              </a:ext>
            </a:extLst>
          </p:cNvPr>
          <p:cNvGrpSpPr/>
          <p:nvPr/>
        </p:nvGrpSpPr>
        <p:grpSpPr>
          <a:xfrm rot="16200000">
            <a:off x="6125401" y="2928237"/>
            <a:ext cx="777034" cy="170436"/>
            <a:chOff x="2297660" y="4140835"/>
            <a:chExt cx="1364224" cy="311369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66A7416-9A80-AE4F-A810-07E8D915B16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5DF697-B809-9445-B192-180D2ECAC4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37FFB8-4A21-B545-942B-755CDB259D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F83A49-88A2-B14E-8F71-B5499B98599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B9C8-5438-194D-93A9-7D4B686E4A7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38D793E-5516-584A-BEC4-90BCC6B8DA3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229D8AFB-59E8-E449-8BC7-7B7D8BA8AC9A}"/>
              </a:ext>
            </a:extLst>
          </p:cNvPr>
          <p:cNvSpPr/>
          <p:nvPr/>
        </p:nvSpPr>
        <p:spPr>
          <a:xfrm rot="16200000">
            <a:off x="6351713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E60E4A9D-8B79-5443-BBD5-CAB5CB7DB881}"/>
              </a:ext>
            </a:extLst>
          </p:cNvPr>
          <p:cNvSpPr/>
          <p:nvPr/>
        </p:nvSpPr>
        <p:spPr>
          <a:xfrm>
            <a:off x="6652262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443DCA-138F-2C49-BDED-83776DC54CC5}"/>
              </a:ext>
            </a:extLst>
          </p:cNvPr>
          <p:cNvGrpSpPr/>
          <p:nvPr/>
        </p:nvGrpSpPr>
        <p:grpSpPr>
          <a:xfrm rot="16200000">
            <a:off x="6717750" y="2928237"/>
            <a:ext cx="777034" cy="170436"/>
            <a:chOff x="2297660" y="4140835"/>
            <a:chExt cx="1364224" cy="311369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CB201B00-66B3-4D48-AD9D-8B21B0AB2F4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9156891-22F9-9549-8E3D-8A74A473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FED63D-5203-C540-B826-BAE9726BEA1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C208B5-36B3-454E-807C-841F88CFC6A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08C0B30-6C7C-F44F-9E00-535CF51821E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3B4573-95E1-8043-BF7E-E9CA2287BB5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3F424A29-9502-1E4A-AD0A-84875C13CB23}"/>
              </a:ext>
            </a:extLst>
          </p:cNvPr>
          <p:cNvSpPr/>
          <p:nvPr/>
        </p:nvSpPr>
        <p:spPr>
          <a:xfrm rot="16200000">
            <a:off x="694406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DE9BFE8A-21EA-154E-A566-B06105E6F834}"/>
              </a:ext>
            </a:extLst>
          </p:cNvPr>
          <p:cNvSpPr/>
          <p:nvPr/>
        </p:nvSpPr>
        <p:spPr>
          <a:xfrm>
            <a:off x="724461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EAF774-1CAC-0243-A0EF-3003B13DDBEC}"/>
              </a:ext>
            </a:extLst>
          </p:cNvPr>
          <p:cNvGrpSpPr/>
          <p:nvPr/>
        </p:nvGrpSpPr>
        <p:grpSpPr>
          <a:xfrm rot="16200000">
            <a:off x="7295100" y="2928237"/>
            <a:ext cx="777034" cy="170436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9859A2B0-E38A-584F-8452-71ABA7F57AA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C075061-3AE7-DE49-9770-8328148D798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DCA0E7B-C4A3-FA46-B86C-2EC7781DD43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5E40DF7-296E-6F4A-BBEB-0FB94BC810B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E8CC68F-BB1F-4749-9BFE-DB2C7ECB074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447DE0B-7EDE-2D40-9D3E-93B9A236C2B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D9B3314B-17FD-7846-A919-EFAAD18DE63C}"/>
              </a:ext>
            </a:extLst>
          </p:cNvPr>
          <p:cNvSpPr/>
          <p:nvPr/>
        </p:nvSpPr>
        <p:spPr>
          <a:xfrm rot="16200000">
            <a:off x="752141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932BA233-B045-A844-834B-21ECC21188A6}"/>
              </a:ext>
            </a:extLst>
          </p:cNvPr>
          <p:cNvSpPr/>
          <p:nvPr/>
        </p:nvSpPr>
        <p:spPr>
          <a:xfrm>
            <a:off x="782196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49BDA5-1C71-074E-AE07-30769F5C7447}"/>
              </a:ext>
            </a:extLst>
          </p:cNvPr>
          <p:cNvGrpSpPr/>
          <p:nvPr/>
        </p:nvGrpSpPr>
        <p:grpSpPr>
          <a:xfrm rot="16200000">
            <a:off x="7890778" y="2928236"/>
            <a:ext cx="777034" cy="170436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2BA139D-42AF-354A-8819-34864DDE0D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6D1A954-BFF1-ED41-95A4-2FB238DF7B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BEFF6-4A8B-C345-9A19-73B46EE43F3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2A90D42-6DB1-524A-860E-8A68B0AF107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8552CB9-0776-8843-9F9D-B993C5F0373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65EC758-64EB-974E-9DE7-9D691CE925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D88076EB-4D7F-0B41-8E30-C8462FA5EE6A}"/>
              </a:ext>
            </a:extLst>
          </p:cNvPr>
          <p:cNvSpPr/>
          <p:nvPr/>
        </p:nvSpPr>
        <p:spPr>
          <a:xfrm rot="16200000">
            <a:off x="8117090" y="3541134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  <a:blipFill>
                <a:blip r:embed="rId2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  <a:blipFill>
                <a:blip r:embed="rId3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  <a:blipFill>
                <a:blip r:embed="rId4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  <a:blipFill>
                <a:blip r:embed="rId5"/>
                <a:stretch>
                  <a:fillRect r="-23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F66A30FF-B25B-9A40-BD67-5FC6CC8DE92E}"/>
              </a:ext>
            </a:extLst>
          </p:cNvPr>
          <p:cNvSpPr txBox="1">
            <a:spLocks/>
          </p:cNvSpPr>
          <p:nvPr/>
        </p:nvSpPr>
        <p:spPr>
          <a:xfrm>
            <a:off x="6224504" y="3776891"/>
            <a:ext cx="494448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E587C69F-60E7-334F-A7AF-BD0BC084553D}"/>
              </a:ext>
            </a:extLst>
          </p:cNvPr>
          <p:cNvSpPr txBox="1">
            <a:spLocks/>
          </p:cNvSpPr>
          <p:nvPr/>
        </p:nvSpPr>
        <p:spPr>
          <a:xfrm>
            <a:off x="6757086" y="3784606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FEE061C2-6264-924E-90DC-99E0C0866B8F}"/>
              </a:ext>
            </a:extLst>
          </p:cNvPr>
          <p:cNvSpPr txBox="1">
            <a:spLocks/>
          </p:cNvSpPr>
          <p:nvPr/>
        </p:nvSpPr>
        <p:spPr>
          <a:xfrm>
            <a:off x="7324601" y="3770874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F415ADFF-2664-7744-821F-2F7606259AB2}"/>
              </a:ext>
            </a:extLst>
          </p:cNvPr>
          <p:cNvSpPr txBox="1">
            <a:spLocks/>
          </p:cNvSpPr>
          <p:nvPr/>
        </p:nvSpPr>
        <p:spPr>
          <a:xfrm>
            <a:off x="7939279" y="3767652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3D37249-D0EC-1944-9901-13F6FD5D40FD}"/>
              </a:ext>
            </a:extLst>
          </p:cNvPr>
          <p:cNvSpPr txBox="1">
            <a:spLocks/>
          </p:cNvSpPr>
          <p:nvPr/>
        </p:nvSpPr>
        <p:spPr>
          <a:xfrm>
            <a:off x="6630368" y="4254618"/>
            <a:ext cx="1901635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5F7F8E-7903-B045-8274-A1E84ADB2649}"/>
              </a:ext>
            </a:extLst>
          </p:cNvPr>
          <p:cNvGrpSpPr/>
          <p:nvPr/>
        </p:nvGrpSpPr>
        <p:grpSpPr>
          <a:xfrm rot="16200000">
            <a:off x="8574348" y="2929726"/>
            <a:ext cx="777034" cy="170436"/>
            <a:chOff x="2297660" y="4140835"/>
            <a:chExt cx="1364224" cy="311369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88FEBF3-F8B5-024E-AA67-15CFA8BBF15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0B250E8-7B01-654A-8829-A30D6C0349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C4533DD-246C-A749-B857-FA3EC0CF02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BFFE31B-920E-2E49-A573-A2D3E992E69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CE10B0-5FD5-0741-B495-AE1CB99DD4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AB3E093-079E-7048-A30B-89055755E5C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255628A7-3977-1146-A3B4-EA3E45146B2D}"/>
              </a:ext>
            </a:extLst>
          </p:cNvPr>
          <p:cNvSpPr/>
          <p:nvPr/>
        </p:nvSpPr>
        <p:spPr>
          <a:xfrm rot="16200000">
            <a:off x="8796307" y="3544322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658C283A-686E-BF44-AA3D-6BCCED9B9012}"/>
              </a:ext>
            </a:extLst>
          </p:cNvPr>
          <p:cNvSpPr/>
          <p:nvPr/>
        </p:nvSpPr>
        <p:spPr>
          <a:xfrm>
            <a:off x="9101209" y="2913808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EA2F09B-9DF5-0D44-96F3-BB948AD97B4E}"/>
              </a:ext>
            </a:extLst>
          </p:cNvPr>
          <p:cNvGrpSpPr/>
          <p:nvPr/>
        </p:nvGrpSpPr>
        <p:grpSpPr>
          <a:xfrm rot="16200000">
            <a:off x="9079101" y="2918871"/>
            <a:ext cx="777034" cy="170436"/>
            <a:chOff x="2297660" y="4140835"/>
            <a:chExt cx="1364224" cy="311369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9DD48082-1342-4F46-8E9A-1824F220ED1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0073E69-1699-1640-BEB5-7AAAB13519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6C62B2A-16B1-F545-9769-B1D479B9D7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550B49E-72CB-5C4B-AE76-CB9653448CB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C1CE4B9-43FD-F54C-A609-B6335DD5D44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37E481-B857-DC45-9160-FA482F819CA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9F3E5D0E-EDF0-344F-A0E8-0CB772783623}"/>
              </a:ext>
            </a:extLst>
          </p:cNvPr>
          <p:cNvSpPr/>
          <p:nvPr/>
        </p:nvSpPr>
        <p:spPr>
          <a:xfrm rot="16200000">
            <a:off x="9311010" y="3540118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  <a:blipFill>
                <a:blip r:embed="rId6"/>
                <a:stretch>
                  <a:fillRect l="-2272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  <a:blipFill>
                <a:blip r:embed="rId7"/>
                <a:stretch>
                  <a:fillRect l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78ED78E9-6006-E346-B761-7C1F089C3E77}"/>
              </a:ext>
            </a:extLst>
          </p:cNvPr>
          <p:cNvSpPr txBox="1">
            <a:spLocks/>
          </p:cNvSpPr>
          <p:nvPr/>
        </p:nvSpPr>
        <p:spPr>
          <a:xfrm>
            <a:off x="8709543" y="3771157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4EFF64A3-C856-4B42-89CE-54837D1B8A53}"/>
              </a:ext>
            </a:extLst>
          </p:cNvPr>
          <p:cNvSpPr txBox="1">
            <a:spLocks/>
          </p:cNvSpPr>
          <p:nvPr/>
        </p:nvSpPr>
        <p:spPr>
          <a:xfrm>
            <a:off x="9620441" y="3775573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1200">
                <a:solidFill>
                  <a:srgbClr val="C00000"/>
                </a:solidFill>
              </a:rPr>
              <a:t>chien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21256E47-1231-1942-9F11-2F1FA849659B}"/>
              </a:ext>
            </a:extLst>
          </p:cNvPr>
          <p:cNvSpPr txBox="1">
            <a:spLocks/>
          </p:cNvSpPr>
          <p:nvPr/>
        </p:nvSpPr>
        <p:spPr>
          <a:xfrm>
            <a:off x="10164303" y="3777747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912B027-3A83-D546-88E3-D732636C599D}"/>
              </a:ext>
            </a:extLst>
          </p:cNvPr>
          <p:cNvSpPr txBox="1">
            <a:spLocks/>
          </p:cNvSpPr>
          <p:nvPr/>
        </p:nvSpPr>
        <p:spPr>
          <a:xfrm>
            <a:off x="10650484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FE3B82F8-3611-0741-92ED-8E0F48D73D48}"/>
              </a:ext>
            </a:extLst>
          </p:cNvPr>
          <p:cNvSpPr txBox="1">
            <a:spLocks/>
          </p:cNvSpPr>
          <p:nvPr/>
        </p:nvSpPr>
        <p:spPr>
          <a:xfrm>
            <a:off x="9452519" y="4305701"/>
            <a:ext cx="1773649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C52D609A-47CD-364A-8172-9FE7A9CC51E2}"/>
              </a:ext>
            </a:extLst>
          </p:cNvPr>
          <p:cNvSpPr txBox="1">
            <a:spLocks/>
          </p:cNvSpPr>
          <p:nvPr/>
        </p:nvSpPr>
        <p:spPr>
          <a:xfrm>
            <a:off x="11134577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FAC0B198-01A3-A940-9097-1AE35685E86D}"/>
              </a:ext>
            </a:extLst>
          </p:cNvPr>
          <p:cNvSpPr/>
          <p:nvPr/>
        </p:nvSpPr>
        <p:spPr>
          <a:xfrm>
            <a:off x="8532004" y="2928638"/>
            <a:ext cx="267216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9B91FE88-A4B4-F049-B79C-A722FEDD55D8}"/>
              </a:ext>
            </a:extLst>
          </p:cNvPr>
          <p:cNvSpPr/>
          <p:nvPr/>
        </p:nvSpPr>
        <p:spPr>
          <a:xfrm>
            <a:off x="9604094" y="2909165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7929DA-98BA-664B-BC0F-5CDCF2D40C72}"/>
              </a:ext>
            </a:extLst>
          </p:cNvPr>
          <p:cNvGrpSpPr/>
          <p:nvPr/>
        </p:nvGrpSpPr>
        <p:grpSpPr>
          <a:xfrm rot="16200000">
            <a:off x="9581986" y="2914228"/>
            <a:ext cx="777034" cy="170436"/>
            <a:chOff x="2297660" y="4140835"/>
            <a:chExt cx="1364224" cy="311369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C7D0693-BD1C-7245-900A-B336CC87FAE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0FBDBAD-5B80-EF4F-9C67-947E9AC6811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4501836-4D82-F24D-BD64-0A9A90529D0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410A32C-2539-444A-BDAF-C5052AE9687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A0B8919-DF4A-1E46-862C-1C1AA10B245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E1E3C35-7C45-A042-AD6A-5EC7C8A72E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68A2C7F3-E72E-844E-B95A-6E9D06654A22}"/>
              </a:ext>
            </a:extLst>
          </p:cNvPr>
          <p:cNvSpPr/>
          <p:nvPr/>
        </p:nvSpPr>
        <p:spPr>
          <a:xfrm rot="16200000">
            <a:off x="9813895" y="353547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  <a:blipFill>
                <a:blip r:embed="rId8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ight Arrow 194">
            <a:extLst>
              <a:ext uri="{FF2B5EF4-FFF2-40B4-BE49-F238E27FC236}">
                <a16:creationId xmlns:a16="http://schemas.microsoft.com/office/drawing/2014/main" id="{CE3B3D89-71AB-314A-81EC-13FDBAE65706}"/>
              </a:ext>
            </a:extLst>
          </p:cNvPr>
          <p:cNvSpPr/>
          <p:nvPr/>
        </p:nvSpPr>
        <p:spPr>
          <a:xfrm>
            <a:off x="10121516" y="2921361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5282AF-F944-F54A-9EE5-FA309FEB4425}"/>
              </a:ext>
            </a:extLst>
          </p:cNvPr>
          <p:cNvGrpSpPr/>
          <p:nvPr/>
        </p:nvGrpSpPr>
        <p:grpSpPr>
          <a:xfrm rot="16200000">
            <a:off x="10099408" y="2926424"/>
            <a:ext cx="777034" cy="170436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DA82FAA-6DEE-EE48-A824-1A94DD78B72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B555D91-0229-8648-92DD-98260BF8B7C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082FAE2-EC62-6446-AD30-ABA1CDE0D11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C0C7BBD-9EE0-0A4B-8726-249E790BE44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10F7E37-E87F-2D4C-BF85-E5B627F76A8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0A60554-11E7-AA40-A13C-840B578BD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FCD53EC0-9DF5-EE48-9F9A-CE79142C9696}"/>
              </a:ext>
            </a:extLst>
          </p:cNvPr>
          <p:cNvSpPr/>
          <p:nvPr/>
        </p:nvSpPr>
        <p:spPr>
          <a:xfrm rot="16200000">
            <a:off x="10331317" y="3547671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  <a:blipFill>
                <a:blip r:embed="rId9"/>
                <a:stretch>
                  <a:fillRect l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ight Arrow 204">
            <a:extLst>
              <a:ext uri="{FF2B5EF4-FFF2-40B4-BE49-F238E27FC236}">
                <a16:creationId xmlns:a16="http://schemas.microsoft.com/office/drawing/2014/main" id="{F5F8FCC5-5E13-B043-9A59-1C4A8173A620}"/>
              </a:ext>
            </a:extLst>
          </p:cNvPr>
          <p:cNvSpPr/>
          <p:nvPr/>
        </p:nvSpPr>
        <p:spPr>
          <a:xfrm>
            <a:off x="10629824" y="2924929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FE830-DEEC-CC4E-943F-52032CB9039E}"/>
              </a:ext>
            </a:extLst>
          </p:cNvPr>
          <p:cNvGrpSpPr/>
          <p:nvPr/>
        </p:nvGrpSpPr>
        <p:grpSpPr>
          <a:xfrm rot="16200000">
            <a:off x="10607716" y="2929992"/>
            <a:ext cx="777034" cy="170436"/>
            <a:chOff x="2297660" y="4140835"/>
            <a:chExt cx="1364224" cy="311369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5BD1B8E7-FAAD-9148-ACE6-9FA79CD9BA0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2B3AD8-2658-3749-BACB-293828D01F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B65C71C-09A1-E14A-8572-09D4EE0D395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C330C04-04BA-0640-BAEF-C114B25A6CE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7FB5894-C1C5-044A-B6EC-E09DA80C8C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49F9BAD-71E1-8742-8A5E-DB767C1D95B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6D70E485-56EA-6B4F-87A9-601423866AAA}"/>
              </a:ext>
            </a:extLst>
          </p:cNvPr>
          <p:cNvSpPr/>
          <p:nvPr/>
        </p:nvSpPr>
        <p:spPr>
          <a:xfrm rot="16200000">
            <a:off x="10839625" y="3551239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  <a:blipFill>
                <a:blip r:embed="rId10"/>
                <a:stretch>
                  <a:fillRect l="-238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Content Placeholder 2">
            <a:extLst>
              <a:ext uri="{FF2B5EF4-FFF2-40B4-BE49-F238E27FC236}">
                <a16:creationId xmlns:a16="http://schemas.microsoft.com/office/drawing/2014/main" id="{6ACC2171-3F4A-1345-AF87-400150A0D376}"/>
              </a:ext>
            </a:extLst>
          </p:cNvPr>
          <p:cNvSpPr txBox="1">
            <a:spLocks/>
          </p:cNvSpPr>
          <p:nvPr/>
        </p:nvSpPr>
        <p:spPr>
          <a:xfrm>
            <a:off x="9215743" y="3781645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1B731878-6EA9-E64D-BC94-310EF43836FD}"/>
              </a:ext>
            </a:extLst>
          </p:cNvPr>
          <p:cNvSpPr/>
          <p:nvPr/>
        </p:nvSpPr>
        <p:spPr>
          <a:xfrm>
            <a:off x="11116005" y="2937016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4DF912A-D43E-894F-A009-286681D10F41}"/>
              </a:ext>
            </a:extLst>
          </p:cNvPr>
          <p:cNvGrpSpPr/>
          <p:nvPr/>
        </p:nvGrpSpPr>
        <p:grpSpPr>
          <a:xfrm rot="16200000">
            <a:off x="11093898" y="2942079"/>
            <a:ext cx="777034" cy="170436"/>
            <a:chOff x="2297660" y="4140835"/>
            <a:chExt cx="1364224" cy="311369"/>
          </a:xfrm>
        </p:grpSpPr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0BBA055-617E-AA40-A54B-B87D50002E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A72EC82-E1DC-BE44-A84F-7E63F1C1FB5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C702674-BC05-4C42-822F-21FD2E3ADFC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2732D1B-4D96-1648-ADA6-004F966200D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08DB9E6-310D-7A49-9213-08535326C7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844477-4DE4-C345-BC49-6312C5EFE1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ECEB6D25-C104-614D-B3B2-857FEF0B0EAB}"/>
              </a:ext>
            </a:extLst>
          </p:cNvPr>
          <p:cNvSpPr/>
          <p:nvPr/>
        </p:nvSpPr>
        <p:spPr>
          <a:xfrm rot="16200000">
            <a:off x="11325807" y="3563326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  <a:blipFill>
                <a:blip r:embed="rId11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ight Arrow 225">
            <a:extLst>
              <a:ext uri="{FF2B5EF4-FFF2-40B4-BE49-F238E27FC236}">
                <a16:creationId xmlns:a16="http://schemas.microsoft.com/office/drawing/2014/main" id="{C46DBB63-2956-5A42-8A5D-EA993D5E430A}"/>
              </a:ext>
            </a:extLst>
          </p:cNvPr>
          <p:cNvSpPr/>
          <p:nvPr/>
        </p:nvSpPr>
        <p:spPr>
          <a:xfrm rot="16200000">
            <a:off x="8832206" y="210159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940630A9-E05A-D148-A50C-CDE7CB295FAB}"/>
              </a:ext>
            </a:extLst>
          </p:cNvPr>
          <p:cNvSpPr/>
          <p:nvPr/>
        </p:nvSpPr>
        <p:spPr>
          <a:xfrm rot="16200000">
            <a:off x="9318281" y="2103158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3C048648-9D6C-9545-9B44-BF80D4A7C50F}"/>
              </a:ext>
            </a:extLst>
          </p:cNvPr>
          <p:cNvSpPr/>
          <p:nvPr/>
        </p:nvSpPr>
        <p:spPr>
          <a:xfrm rot="16200000">
            <a:off x="9814780" y="210282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13F26C4B-6C64-7C4F-94C9-967CB6B645F0}"/>
              </a:ext>
            </a:extLst>
          </p:cNvPr>
          <p:cNvSpPr/>
          <p:nvPr/>
        </p:nvSpPr>
        <p:spPr>
          <a:xfrm rot="16200000">
            <a:off x="10341072" y="2104405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10F176DA-AE44-3844-A008-FA239AF2C495}"/>
              </a:ext>
            </a:extLst>
          </p:cNvPr>
          <p:cNvSpPr/>
          <p:nvPr/>
        </p:nvSpPr>
        <p:spPr>
          <a:xfrm rot="16200000">
            <a:off x="10842973" y="2110099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1AAA9493-9A5C-1D4A-973F-CD95021DF88A}"/>
              </a:ext>
            </a:extLst>
          </p:cNvPr>
          <p:cNvSpPr/>
          <p:nvPr/>
        </p:nvSpPr>
        <p:spPr>
          <a:xfrm rot="16200000">
            <a:off x="11321926" y="2125171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  <a:blipFill>
                <a:blip r:embed="rId1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  <a:blipFill>
                <a:blip r:embed="rId16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3555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seq2seq models</a:t>
            </a:r>
            <a:endParaRPr lang="en-US" sz="3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19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20684" y="3883234"/>
            <a:ext cx="1128726" cy="28087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3" y="3789615"/>
            <a:ext cx="1540468" cy="15852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3786337" y="3732570"/>
            <a:ext cx="4490764" cy="29720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343D7D3-856F-C44F-A01A-0D288268F8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975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0" y="3883234"/>
            <a:ext cx="1084900" cy="277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6"/>
            <a:ext cx="1537115" cy="16075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5781206" y="3754779"/>
            <a:ext cx="4490764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>
            <a:extLst>
              <a:ext uri="{FF2B5EF4-FFF2-40B4-BE49-F238E27FC236}">
                <a16:creationId xmlns:a16="http://schemas.microsoft.com/office/drawing/2014/main" id="{F7E90E87-69FD-B742-AFD2-B1C9412C42DB}"/>
              </a:ext>
            </a:extLst>
          </p:cNvPr>
          <p:cNvSpPr/>
          <p:nvPr/>
        </p:nvSpPr>
        <p:spPr>
          <a:xfrm>
            <a:off x="3412576" y="3831652"/>
            <a:ext cx="1962146" cy="1539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03E156-3A8C-5F4F-8222-DD78BCC18D39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438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1" y="3883234"/>
            <a:ext cx="1895367" cy="28214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396615" y="3789615"/>
            <a:ext cx="2849998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7730889" y="3754780"/>
            <a:ext cx="2541080" cy="25497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F76D72D-FF69-784D-8450-212D5ABB1E03}"/>
              </a:ext>
            </a:extLst>
          </p:cNvPr>
          <p:cNvSpPr/>
          <p:nvPr/>
        </p:nvSpPr>
        <p:spPr>
          <a:xfrm>
            <a:off x="6345537" y="3776989"/>
            <a:ext cx="1015761" cy="15731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780AD9-E61D-B64B-8E56-BC2F33F8948A}"/>
              </a:ext>
            </a:extLst>
          </p:cNvPr>
          <p:cNvSpPr/>
          <p:nvPr/>
        </p:nvSpPr>
        <p:spPr>
          <a:xfrm>
            <a:off x="2504842" y="3883234"/>
            <a:ext cx="494362" cy="14814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2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6"/>
            <a:ext cx="1940632" cy="28711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1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4700C8-B5BC-194A-8328-24323C681D37}"/>
              </a:ext>
            </a:extLst>
          </p:cNvPr>
          <p:cNvSpPr/>
          <p:nvPr/>
        </p:nvSpPr>
        <p:spPr>
          <a:xfrm>
            <a:off x="6096000" y="1920230"/>
            <a:ext cx="498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Instead of these </a:t>
            </a:r>
            <a:r>
              <a:rPr lang="en-US" sz="2000" b="1" dirty="0">
                <a:solidFill>
                  <a:srgbClr val="FF0000"/>
                </a:solidFill>
                <a:latin typeface="Avenir Medium" panose="02000503020000020003" pitchFamily="2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values directly weighting our original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word vectors, they directly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5"/>
            <a:ext cx="1940632" cy="2883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75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05175" y="3874555"/>
            <a:ext cx="1475893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031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4:</a:t>
            </a:r>
            <a:r>
              <a:rPr lang="en-US" sz="2000" dirty="0">
                <a:latin typeface="Avenir Medium" panose="02000503020000020003" pitchFamily="2" charset="0"/>
              </a:rPr>
              <a:t> Let’s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and simply sum them up! 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F99A013-74C5-0F49-B3F1-015B6456002D}"/>
              </a:ext>
            </a:extLst>
          </p:cNvPr>
          <p:cNvSpPr/>
          <p:nvPr/>
        </p:nvSpPr>
        <p:spPr>
          <a:xfrm>
            <a:off x="3783036" y="3761904"/>
            <a:ext cx="472261" cy="285699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/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0.08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+ 0.91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+ 0.01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  <a:blipFill>
                <a:blip r:embed="rId4"/>
                <a:stretch>
                  <a:fillRect l="-149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3775282" y="13934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EE98-8FDB-9F43-A4DE-590D79905130}"/>
              </a:ext>
            </a:extLst>
          </p:cNvPr>
          <p:cNvGrpSpPr/>
          <p:nvPr/>
        </p:nvGrpSpPr>
        <p:grpSpPr>
          <a:xfrm>
            <a:off x="3867823" y="1931420"/>
            <a:ext cx="311369" cy="868951"/>
            <a:chOff x="827778" y="1767374"/>
            <a:chExt cx="311369" cy="868951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64425988-9D91-C146-8DC7-D6A7D857AAE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4FABD4F-6125-0E48-9264-4AF421E49862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F4A759B-ECBB-0B4A-BD35-F0B3AD801EC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DE8FDEA-5D3E-3543-8A6B-FC61C343EA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26DDAB7-6DE2-4D4A-8F6C-794D241D3D2D}"/>
              </a:ext>
            </a:extLst>
          </p:cNvPr>
          <p:cNvSpPr/>
          <p:nvPr/>
        </p:nvSpPr>
        <p:spPr>
          <a:xfrm>
            <a:off x="1834968" y="3709620"/>
            <a:ext cx="472261" cy="28569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9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ight Arrow 220">
            <a:extLst>
              <a:ext uri="{FF2B5EF4-FFF2-40B4-BE49-F238E27FC236}">
                <a16:creationId xmlns:a16="http://schemas.microsoft.com/office/drawing/2014/main" id="{B8B2E77A-C378-5949-9829-7C75B55258B9}"/>
              </a:ext>
            </a:extLst>
          </p:cNvPr>
          <p:cNvSpPr/>
          <p:nvPr/>
        </p:nvSpPr>
        <p:spPr>
          <a:xfrm rot="16200000">
            <a:off x="68603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6557629" y="152991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6660120" y="2060898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678971" y="154787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4767974" y="2114832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786825" y="153296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2875828" y="2099925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675566" y="15637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764569" y="2130747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3A83B871-221F-804B-9102-BDD835FAA132}"/>
              </a:ext>
            </a:extLst>
          </p:cNvPr>
          <p:cNvSpPr/>
          <p:nvPr/>
        </p:nvSpPr>
        <p:spPr>
          <a:xfrm>
            <a:off x="359600" y="3503325"/>
            <a:ext cx="8083756" cy="1861350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917B2BD-E21C-8541-A6F3-91F8C4F89266}"/>
              </a:ext>
            </a:extLst>
          </p:cNvPr>
          <p:cNvSpPr/>
          <p:nvPr/>
        </p:nvSpPr>
        <p:spPr>
          <a:xfrm>
            <a:off x="3091746" y="3499023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64A8C6EB-077E-E140-BA30-449E18BD40CE}"/>
              </a:ext>
            </a:extLst>
          </p:cNvPr>
          <p:cNvSpPr txBox="1">
            <a:spLocks/>
          </p:cNvSpPr>
          <p:nvPr/>
        </p:nvSpPr>
        <p:spPr>
          <a:xfrm>
            <a:off x="2950938" y="3439983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25" name="Right Arrow 224">
            <a:extLst>
              <a:ext uri="{FF2B5EF4-FFF2-40B4-BE49-F238E27FC236}">
                <a16:creationId xmlns:a16="http://schemas.microsoft.com/office/drawing/2014/main" id="{04BDA959-1C4D-F34A-9B93-F7DB53AF9D8B}"/>
              </a:ext>
            </a:extLst>
          </p:cNvPr>
          <p:cNvSpPr/>
          <p:nvPr/>
        </p:nvSpPr>
        <p:spPr>
          <a:xfrm rot="16200000">
            <a:off x="2804826" y="320161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9B91979B-7757-6E4F-A0E2-9B8EE441812B}"/>
              </a:ext>
            </a:extLst>
          </p:cNvPr>
          <p:cNvSpPr/>
          <p:nvPr/>
        </p:nvSpPr>
        <p:spPr>
          <a:xfrm rot="16200000">
            <a:off x="4700079" y="3167049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CA2A13D7-DCF0-4240-B620-6FED938A4C27}"/>
              </a:ext>
            </a:extLst>
          </p:cNvPr>
          <p:cNvSpPr/>
          <p:nvPr/>
        </p:nvSpPr>
        <p:spPr>
          <a:xfrm rot="16200000">
            <a:off x="658684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3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7066950" y="1220251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7155953" y="1787213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5174804" y="12741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5263807" y="1841147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3282658" y="125927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3371661" y="1826240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1171399" y="129010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1260402" y="1857062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B13E8D0-C744-0941-8FBC-412A34E113CB}"/>
              </a:ext>
            </a:extLst>
          </p:cNvPr>
          <p:cNvSpPr/>
          <p:nvPr/>
        </p:nvSpPr>
        <p:spPr>
          <a:xfrm>
            <a:off x="167889" y="111886"/>
            <a:ext cx="11856222" cy="658014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238E621F-A4F0-FC4C-B41B-AC4F04A2DE1F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9BA596E-C48F-5C4D-A57C-4E2CA8421326}"/>
              </a:ext>
            </a:extLst>
          </p:cNvPr>
          <p:cNvSpPr/>
          <p:nvPr/>
        </p:nvSpPr>
        <p:spPr>
          <a:xfrm>
            <a:off x="2590800" y="1205221"/>
            <a:ext cx="6746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</a:t>
            </a:r>
            <a:r>
              <a:rPr lang="en-US" sz="2800" dirty="0">
                <a:latin typeface="Avenir Book" panose="02000503020000020003" pitchFamily="2" charset="0"/>
              </a:rPr>
              <a:t> is powerful; allows us to create great, context-aware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942012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391192" y="1830524"/>
            <a:ext cx="740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venir Medium" panose="02000503020000020003" pitchFamily="2" charset="0"/>
              </a:rPr>
              <a:t>Self-Attention may seem strikingly like </a:t>
            </a:r>
            <a:r>
              <a:rPr lang="en-US" sz="3600" dirty="0">
                <a:solidFill>
                  <a:srgbClr val="C00000"/>
                </a:solidFill>
                <a:latin typeface="Avenir Medium" panose="02000503020000020003" pitchFamily="2" charset="0"/>
              </a:rPr>
              <a:t>Attention </a:t>
            </a:r>
            <a:r>
              <a:rPr lang="en-US" sz="3600" dirty="0">
                <a:latin typeface="Avenir Medium" panose="02000503020000020003" pitchFamily="2" charset="0"/>
              </a:rPr>
              <a:t>in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seq2seq</a:t>
            </a:r>
            <a:r>
              <a:rPr lang="en-US" sz="3600" dirty="0">
                <a:latin typeface="Avenir Medium" panose="02000503020000020003" pitchFamily="2" charset="0"/>
              </a:rPr>
              <a:t>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0806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DE4B26-3AF0-2F49-9DD4-E6DB0D9E19C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0BCA415-AFF4-8044-A4D5-53DABE19BC6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D79D05-838D-9E47-88EC-D70BA3C2B09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02D15DB-21F3-DD49-AA26-2F707242DA5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1186A2-0B1F-AE42-9730-5C194A3BCE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25DEACF-8956-D144-A303-CF150BCBBB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D98BAD0-11AE-DD45-A95D-C9766AC4C27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2BCF7E8-25A1-BD45-B382-1CCA90C2CE67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F23CC320-D727-AD41-AE30-3146BD0CE4C1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C7D1ED-C9AB-A743-87C9-A96AE682563B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D3D167C-2639-4E41-8536-2A8EAA8E387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AA77FF-67BD-AA4D-AD6A-619C36DEE76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B5ED98-D3FC-6749-AC87-6765B51C506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D52227D-A526-2F46-8FAF-D312B7C91DB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C8C5937-7BBE-0142-AD50-97A897C7B50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0349A29-0716-2641-A1D9-B4209EC2E4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5CB02AE-AC47-6E48-83D7-88314A09AC3F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A78A687C-C943-FA4E-BB06-5715F8A56B0F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258321F-E707-6443-BEE5-47B88133A371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FAE8F21C-56E6-D949-B1F3-48C3F3E7720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8AD3C65-D8F0-014C-9C05-E26F883818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1CD301-4CE7-8341-8139-A04A02AE72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34D35A-F7EA-B14E-BAAC-A998DADB02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4AF9BC-B01E-354E-AA3E-7ADFBDD1F07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A947B1F-803F-4640-9B02-B4AB27DE1CA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66E66B6B-A880-8C45-9C0E-852BAC3912B0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FE04A337-183A-664C-9CEB-17AB280AA381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FF8B752-FE06-BA4A-B417-A8D8CA66E813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8A0869B6-5117-054F-B6CA-7740CE71A40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6BDA49-B9F0-3946-A24F-D3B854F478B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A4B5F6-91E6-374D-9A0B-B48D7E4A12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A62087A-C58F-B54F-88C3-0C45E47A269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7C481CE-B417-3E4E-B0A2-E93772935E8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7D958D7-AB92-9C40-8E18-27A97104FC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F7C69FA0-18E4-FB45-969C-DE83AF114448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5529D988-5C3D-FA47-9F3E-AEA374420A05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733C4180-9AE4-304D-B3D4-E3B658BE66C6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C4EC8E18-3BF8-7A4D-A689-3DA92CD30A1B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9C33A9CC-9636-A641-A961-AC0F967422E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44F3AEEE-9414-C247-8873-8AB7425F7D01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837789-54B0-5D4B-B7A6-8C5C1986959F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5D4792E3-A78C-F446-9C70-8B05D073BF0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D66A045-931D-C441-9EA0-4BD2F1C1E4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3323DD5-1E4E-814E-9145-006556B38A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299BF30-C448-B044-8403-EE36C8A4248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EBAA72-D17A-4F4C-9EB7-3CCD2A9BED0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1A76C3-DCED-2D46-A707-047F2CE368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94D66879-1F86-3F40-8C67-F8A820A5FAB5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6D30115E-8F24-714C-AAC2-B452DD983AF7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9E220CA3-022E-D144-9059-2A864E2D6ECB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01672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>
            <a:extLst>
              <a:ext uri="{FF2B5EF4-FFF2-40B4-BE49-F238E27FC236}">
                <a16:creationId xmlns:a16="http://schemas.microsoft.com/office/drawing/2014/main" id="{290AFBA3-8431-CD4B-9C02-B2C628A4C452}"/>
              </a:ext>
            </a:extLst>
          </p:cNvPr>
          <p:cNvSpPr/>
          <p:nvPr/>
        </p:nvSpPr>
        <p:spPr>
          <a:xfrm>
            <a:off x="6356207" y="2308562"/>
            <a:ext cx="314211" cy="1164335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2954D87-E4F8-984A-A6D2-D6E8A668EED7}"/>
              </a:ext>
            </a:extLst>
          </p:cNvPr>
          <p:cNvSpPr/>
          <p:nvPr/>
        </p:nvSpPr>
        <p:spPr>
          <a:xfrm>
            <a:off x="6949138" y="2314064"/>
            <a:ext cx="314211" cy="1164335"/>
          </a:xfrm>
          <a:prstGeom prst="rect">
            <a:avLst/>
          </a:prstGeom>
          <a:solidFill>
            <a:srgbClr val="FFF2CC">
              <a:alpha val="82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CC4C89A-8CC8-3F41-B1F1-123C04B8D1CE}"/>
              </a:ext>
            </a:extLst>
          </p:cNvPr>
          <p:cNvSpPr/>
          <p:nvPr/>
        </p:nvSpPr>
        <p:spPr>
          <a:xfrm>
            <a:off x="7531518" y="2296948"/>
            <a:ext cx="314211" cy="1164335"/>
          </a:xfrm>
          <a:prstGeom prst="rect">
            <a:avLst/>
          </a:prstGeom>
          <a:solidFill>
            <a:srgbClr val="FFF2CC">
              <a:alpha val="35777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08" y="1921525"/>
                <a:ext cx="4368608" cy="464883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Attention</a:t>
                </a:r>
                <a:r>
                  <a:rPr lang="en-US" sz="2000" dirty="0"/>
                  <a:t> allows a decoder, at each time step, to focus/use different amounts of the encoder’s hidden states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Book" panose="02000503020000020003" pitchFamily="2" charset="0"/>
                    <a:sym typeface="Wingdings" pitchFamily="2" charset="2"/>
                  </a:rPr>
                  <a:t>The resulting </a:t>
                </a:r>
                <a:r>
                  <a:rPr lang="en-US" sz="2000" dirty="0">
                    <a:solidFill>
                      <a:srgbClr val="0070C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Book" panose="02000503020000020003" pitchFamily="2" charset="0"/>
                    <a:sym typeface="Wingdings" pitchFamily="2" charset="2"/>
                  </a:rPr>
                  <a:t>is used, with the </a:t>
                </a:r>
                <a:r>
                  <a:rPr lang="en-US" sz="2000" dirty="0">
                    <a:solidFill>
                      <a:srgbClr val="C0000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decoder’s current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Book" panose="02000503020000020003" pitchFamily="2" charset="0"/>
                    <a:sym typeface="Wingdings" pitchFamily="2" charset="2"/>
                  </a:rPr>
                  <a:t>,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  <a:latin typeface="Avenir Book" panose="02000503020000020003" pitchFamily="2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" y="1921525"/>
                <a:ext cx="4368608" cy="4648835"/>
              </a:xfrm>
              <a:prstGeom prst="rect">
                <a:avLst/>
              </a:prstGeo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4B7010C0-D0E3-1048-9052-6647D0548774}"/>
              </a:ext>
            </a:extLst>
          </p:cNvPr>
          <p:cNvSpPr/>
          <p:nvPr/>
        </p:nvSpPr>
        <p:spPr>
          <a:xfrm>
            <a:off x="8126922" y="2323708"/>
            <a:ext cx="314211" cy="1164335"/>
          </a:xfrm>
          <a:prstGeom prst="rect">
            <a:avLst/>
          </a:prstGeom>
          <a:solidFill>
            <a:srgbClr val="FFF2CC">
              <a:alpha val="72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C68DA3B2-5EBF-E340-A2CB-4B31C5701BDF}"/>
              </a:ext>
            </a:extLst>
          </p:cNvPr>
          <p:cNvSpPr txBox="1">
            <a:spLocks/>
          </p:cNvSpPr>
          <p:nvPr/>
        </p:nvSpPr>
        <p:spPr>
          <a:xfrm>
            <a:off x="4947169" y="3815984"/>
            <a:ext cx="1193567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A0F9BA0-7DAB-2845-8FB5-99C6ABFA62E8}"/>
              </a:ext>
            </a:extLst>
          </p:cNvPr>
          <p:cNvSpPr txBox="1">
            <a:spLocks/>
          </p:cNvSpPr>
          <p:nvPr/>
        </p:nvSpPr>
        <p:spPr>
          <a:xfrm>
            <a:off x="4493096" y="2750181"/>
            <a:ext cx="1765948" cy="629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DD431BE-4D37-9E47-AA4B-4E69E6AC2AC9}"/>
              </a:ext>
            </a:extLst>
          </p:cNvPr>
          <p:cNvGrpSpPr/>
          <p:nvPr/>
        </p:nvGrpSpPr>
        <p:grpSpPr>
          <a:xfrm rot="16200000">
            <a:off x="6125401" y="2928237"/>
            <a:ext cx="777034" cy="170436"/>
            <a:chOff x="2297660" y="4140835"/>
            <a:chExt cx="1364224" cy="311369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66A7416-9A80-AE4F-A810-07E8D915B16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5DF697-B809-9445-B192-180D2ECAC4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37FFB8-4A21-B545-942B-755CDB259D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F83A49-88A2-B14E-8F71-B5499B98599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B9C8-5438-194D-93A9-7D4B686E4A7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38D793E-5516-584A-BEC4-90BCC6B8DA3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229D8AFB-59E8-E449-8BC7-7B7D8BA8AC9A}"/>
              </a:ext>
            </a:extLst>
          </p:cNvPr>
          <p:cNvSpPr/>
          <p:nvPr/>
        </p:nvSpPr>
        <p:spPr>
          <a:xfrm rot="16200000">
            <a:off x="6351713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E60E4A9D-8B79-5443-BBD5-CAB5CB7DB881}"/>
              </a:ext>
            </a:extLst>
          </p:cNvPr>
          <p:cNvSpPr/>
          <p:nvPr/>
        </p:nvSpPr>
        <p:spPr>
          <a:xfrm>
            <a:off x="6652262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443DCA-138F-2C49-BDED-83776DC54CC5}"/>
              </a:ext>
            </a:extLst>
          </p:cNvPr>
          <p:cNvGrpSpPr/>
          <p:nvPr/>
        </p:nvGrpSpPr>
        <p:grpSpPr>
          <a:xfrm rot="16200000">
            <a:off x="6717750" y="2928237"/>
            <a:ext cx="777034" cy="170436"/>
            <a:chOff x="2297660" y="4140835"/>
            <a:chExt cx="1364224" cy="311369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CB201B00-66B3-4D48-AD9D-8B21B0AB2F4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9156891-22F9-9549-8E3D-8A74A473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FED63D-5203-C540-B826-BAE9726BEA1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C208B5-36B3-454E-807C-841F88CFC6A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08C0B30-6C7C-F44F-9E00-535CF51821E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3B4573-95E1-8043-BF7E-E9CA2287BB5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3F424A29-9502-1E4A-AD0A-84875C13CB23}"/>
              </a:ext>
            </a:extLst>
          </p:cNvPr>
          <p:cNvSpPr/>
          <p:nvPr/>
        </p:nvSpPr>
        <p:spPr>
          <a:xfrm rot="16200000">
            <a:off x="694406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DE9BFE8A-21EA-154E-A566-B06105E6F834}"/>
              </a:ext>
            </a:extLst>
          </p:cNvPr>
          <p:cNvSpPr/>
          <p:nvPr/>
        </p:nvSpPr>
        <p:spPr>
          <a:xfrm>
            <a:off x="724461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EAF774-1CAC-0243-A0EF-3003B13DDBEC}"/>
              </a:ext>
            </a:extLst>
          </p:cNvPr>
          <p:cNvGrpSpPr/>
          <p:nvPr/>
        </p:nvGrpSpPr>
        <p:grpSpPr>
          <a:xfrm rot="16200000">
            <a:off x="7295100" y="2928237"/>
            <a:ext cx="777034" cy="170436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9859A2B0-E38A-584F-8452-71ABA7F57AA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C075061-3AE7-DE49-9770-8328148D798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DCA0E7B-C4A3-FA46-B86C-2EC7781DD43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5E40DF7-296E-6F4A-BBEB-0FB94BC810B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E8CC68F-BB1F-4749-9BFE-DB2C7ECB074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447DE0B-7EDE-2D40-9D3E-93B9A236C2B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D9B3314B-17FD-7846-A919-EFAAD18DE63C}"/>
              </a:ext>
            </a:extLst>
          </p:cNvPr>
          <p:cNvSpPr/>
          <p:nvPr/>
        </p:nvSpPr>
        <p:spPr>
          <a:xfrm rot="16200000">
            <a:off x="752141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932BA233-B045-A844-834B-21ECC21188A6}"/>
              </a:ext>
            </a:extLst>
          </p:cNvPr>
          <p:cNvSpPr/>
          <p:nvPr/>
        </p:nvSpPr>
        <p:spPr>
          <a:xfrm>
            <a:off x="782196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49BDA5-1C71-074E-AE07-30769F5C7447}"/>
              </a:ext>
            </a:extLst>
          </p:cNvPr>
          <p:cNvGrpSpPr/>
          <p:nvPr/>
        </p:nvGrpSpPr>
        <p:grpSpPr>
          <a:xfrm rot="16200000">
            <a:off x="7890778" y="2928236"/>
            <a:ext cx="777034" cy="170436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2BA139D-42AF-354A-8819-34864DDE0D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6D1A954-BFF1-ED41-95A4-2FB238DF7B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BEFF6-4A8B-C345-9A19-73B46EE43F3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2A90D42-6DB1-524A-860E-8A68B0AF107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8552CB9-0776-8843-9F9D-B993C5F0373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65EC758-64EB-974E-9DE7-9D691CE925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D88076EB-4D7F-0B41-8E30-C8462FA5EE6A}"/>
              </a:ext>
            </a:extLst>
          </p:cNvPr>
          <p:cNvSpPr/>
          <p:nvPr/>
        </p:nvSpPr>
        <p:spPr>
          <a:xfrm rot="16200000">
            <a:off x="8117090" y="3541134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  <a:blipFill>
                <a:blip r:embed="rId3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  <a:blipFill>
                <a:blip r:embed="rId4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  <a:blipFill>
                <a:blip r:embed="rId5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  <a:blipFill>
                <a:blip r:embed="rId6"/>
                <a:stretch>
                  <a:fillRect r="-23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F66A30FF-B25B-9A40-BD67-5FC6CC8DE92E}"/>
              </a:ext>
            </a:extLst>
          </p:cNvPr>
          <p:cNvSpPr txBox="1">
            <a:spLocks/>
          </p:cNvSpPr>
          <p:nvPr/>
        </p:nvSpPr>
        <p:spPr>
          <a:xfrm>
            <a:off x="6224504" y="3776891"/>
            <a:ext cx="494448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E587C69F-60E7-334F-A7AF-BD0BC084553D}"/>
              </a:ext>
            </a:extLst>
          </p:cNvPr>
          <p:cNvSpPr txBox="1">
            <a:spLocks/>
          </p:cNvSpPr>
          <p:nvPr/>
        </p:nvSpPr>
        <p:spPr>
          <a:xfrm>
            <a:off x="6757086" y="3784606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FEE061C2-6264-924E-90DC-99E0C0866B8F}"/>
              </a:ext>
            </a:extLst>
          </p:cNvPr>
          <p:cNvSpPr txBox="1">
            <a:spLocks/>
          </p:cNvSpPr>
          <p:nvPr/>
        </p:nvSpPr>
        <p:spPr>
          <a:xfrm>
            <a:off x="7324601" y="3770874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F415ADFF-2664-7744-821F-2F7606259AB2}"/>
              </a:ext>
            </a:extLst>
          </p:cNvPr>
          <p:cNvSpPr txBox="1">
            <a:spLocks/>
          </p:cNvSpPr>
          <p:nvPr/>
        </p:nvSpPr>
        <p:spPr>
          <a:xfrm>
            <a:off x="7939279" y="3767652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3D37249-D0EC-1944-9901-13F6FD5D40FD}"/>
              </a:ext>
            </a:extLst>
          </p:cNvPr>
          <p:cNvSpPr txBox="1">
            <a:spLocks/>
          </p:cNvSpPr>
          <p:nvPr/>
        </p:nvSpPr>
        <p:spPr>
          <a:xfrm>
            <a:off x="6630368" y="4254618"/>
            <a:ext cx="1901635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5F7F8E-7903-B045-8274-A1E84ADB2649}"/>
              </a:ext>
            </a:extLst>
          </p:cNvPr>
          <p:cNvGrpSpPr/>
          <p:nvPr/>
        </p:nvGrpSpPr>
        <p:grpSpPr>
          <a:xfrm rot="16200000">
            <a:off x="8574348" y="2929726"/>
            <a:ext cx="777034" cy="170436"/>
            <a:chOff x="2297660" y="4140835"/>
            <a:chExt cx="1364224" cy="311369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88FEBF3-F8B5-024E-AA67-15CFA8BBF15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0B250E8-7B01-654A-8829-A30D6C0349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C4533DD-246C-A749-B857-FA3EC0CF02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BFFE31B-920E-2E49-A573-A2D3E992E69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CE10B0-5FD5-0741-B495-AE1CB99DD4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AB3E093-079E-7048-A30B-89055755E5C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255628A7-3977-1146-A3B4-EA3E45146B2D}"/>
              </a:ext>
            </a:extLst>
          </p:cNvPr>
          <p:cNvSpPr/>
          <p:nvPr/>
        </p:nvSpPr>
        <p:spPr>
          <a:xfrm rot="16200000">
            <a:off x="8796307" y="3544322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658C283A-686E-BF44-AA3D-6BCCED9B9012}"/>
              </a:ext>
            </a:extLst>
          </p:cNvPr>
          <p:cNvSpPr/>
          <p:nvPr/>
        </p:nvSpPr>
        <p:spPr>
          <a:xfrm>
            <a:off x="9101209" y="2913808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EA2F09B-9DF5-0D44-96F3-BB948AD97B4E}"/>
              </a:ext>
            </a:extLst>
          </p:cNvPr>
          <p:cNvGrpSpPr/>
          <p:nvPr/>
        </p:nvGrpSpPr>
        <p:grpSpPr>
          <a:xfrm rot="16200000">
            <a:off x="9079101" y="2918871"/>
            <a:ext cx="777034" cy="170436"/>
            <a:chOff x="2297660" y="4140835"/>
            <a:chExt cx="1364224" cy="311369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9DD48082-1342-4F46-8E9A-1824F220ED1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0073E69-1699-1640-BEB5-7AAAB13519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6C62B2A-16B1-F545-9769-B1D479B9D7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550B49E-72CB-5C4B-AE76-CB9653448CB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C1CE4B9-43FD-F54C-A609-B6335DD5D44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37E481-B857-DC45-9160-FA482F819CA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9F3E5D0E-EDF0-344F-A0E8-0CB772783623}"/>
              </a:ext>
            </a:extLst>
          </p:cNvPr>
          <p:cNvSpPr/>
          <p:nvPr/>
        </p:nvSpPr>
        <p:spPr>
          <a:xfrm rot="16200000">
            <a:off x="9311010" y="3540118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  <a:blipFill>
                <a:blip r:embed="rId7"/>
                <a:stretch>
                  <a:fillRect l="-2272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  <a:blipFill>
                <a:blip r:embed="rId8"/>
                <a:stretch>
                  <a:fillRect l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78ED78E9-6006-E346-B761-7C1F089C3E77}"/>
              </a:ext>
            </a:extLst>
          </p:cNvPr>
          <p:cNvSpPr txBox="1">
            <a:spLocks/>
          </p:cNvSpPr>
          <p:nvPr/>
        </p:nvSpPr>
        <p:spPr>
          <a:xfrm>
            <a:off x="8709543" y="3771157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4EFF64A3-C856-4B42-89CE-54837D1B8A53}"/>
              </a:ext>
            </a:extLst>
          </p:cNvPr>
          <p:cNvSpPr txBox="1">
            <a:spLocks/>
          </p:cNvSpPr>
          <p:nvPr/>
        </p:nvSpPr>
        <p:spPr>
          <a:xfrm>
            <a:off x="9620441" y="3775573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1200">
                <a:solidFill>
                  <a:srgbClr val="C00000"/>
                </a:solidFill>
              </a:rPr>
              <a:t>chien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21256E47-1231-1942-9F11-2F1FA849659B}"/>
              </a:ext>
            </a:extLst>
          </p:cNvPr>
          <p:cNvSpPr txBox="1">
            <a:spLocks/>
          </p:cNvSpPr>
          <p:nvPr/>
        </p:nvSpPr>
        <p:spPr>
          <a:xfrm>
            <a:off x="10164303" y="3777747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912B027-3A83-D546-88E3-D732636C599D}"/>
              </a:ext>
            </a:extLst>
          </p:cNvPr>
          <p:cNvSpPr txBox="1">
            <a:spLocks/>
          </p:cNvSpPr>
          <p:nvPr/>
        </p:nvSpPr>
        <p:spPr>
          <a:xfrm>
            <a:off x="10650484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FE3B82F8-3611-0741-92ED-8E0F48D73D48}"/>
              </a:ext>
            </a:extLst>
          </p:cNvPr>
          <p:cNvSpPr txBox="1">
            <a:spLocks/>
          </p:cNvSpPr>
          <p:nvPr/>
        </p:nvSpPr>
        <p:spPr>
          <a:xfrm>
            <a:off x="9452519" y="4305701"/>
            <a:ext cx="1773649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C52D609A-47CD-364A-8172-9FE7A9CC51E2}"/>
              </a:ext>
            </a:extLst>
          </p:cNvPr>
          <p:cNvSpPr txBox="1">
            <a:spLocks/>
          </p:cNvSpPr>
          <p:nvPr/>
        </p:nvSpPr>
        <p:spPr>
          <a:xfrm>
            <a:off x="11134577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FAC0B198-01A3-A940-9097-1AE35685E86D}"/>
              </a:ext>
            </a:extLst>
          </p:cNvPr>
          <p:cNvSpPr/>
          <p:nvPr/>
        </p:nvSpPr>
        <p:spPr>
          <a:xfrm>
            <a:off x="8532004" y="2928638"/>
            <a:ext cx="267216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9B91FE88-A4B4-F049-B79C-A722FEDD55D8}"/>
              </a:ext>
            </a:extLst>
          </p:cNvPr>
          <p:cNvSpPr/>
          <p:nvPr/>
        </p:nvSpPr>
        <p:spPr>
          <a:xfrm>
            <a:off x="9604094" y="2909165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7929DA-98BA-664B-BC0F-5CDCF2D40C72}"/>
              </a:ext>
            </a:extLst>
          </p:cNvPr>
          <p:cNvGrpSpPr/>
          <p:nvPr/>
        </p:nvGrpSpPr>
        <p:grpSpPr>
          <a:xfrm rot="16200000">
            <a:off x="9581986" y="2914228"/>
            <a:ext cx="777034" cy="170436"/>
            <a:chOff x="2297660" y="4140835"/>
            <a:chExt cx="1364224" cy="311369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C7D0693-BD1C-7245-900A-B336CC87FAE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0FBDBAD-5B80-EF4F-9C67-947E9AC6811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4501836-4D82-F24D-BD64-0A9A90529D0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410A32C-2539-444A-BDAF-C5052AE9687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A0B8919-DF4A-1E46-862C-1C1AA10B245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E1E3C35-7C45-A042-AD6A-5EC7C8A72E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68A2C7F3-E72E-844E-B95A-6E9D06654A22}"/>
              </a:ext>
            </a:extLst>
          </p:cNvPr>
          <p:cNvSpPr/>
          <p:nvPr/>
        </p:nvSpPr>
        <p:spPr>
          <a:xfrm rot="16200000">
            <a:off x="9813895" y="353547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  <a:blipFill>
                <a:blip r:embed="rId9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ight Arrow 194">
            <a:extLst>
              <a:ext uri="{FF2B5EF4-FFF2-40B4-BE49-F238E27FC236}">
                <a16:creationId xmlns:a16="http://schemas.microsoft.com/office/drawing/2014/main" id="{CE3B3D89-71AB-314A-81EC-13FDBAE65706}"/>
              </a:ext>
            </a:extLst>
          </p:cNvPr>
          <p:cNvSpPr/>
          <p:nvPr/>
        </p:nvSpPr>
        <p:spPr>
          <a:xfrm>
            <a:off x="10121516" y="2921361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5282AF-F944-F54A-9EE5-FA309FEB4425}"/>
              </a:ext>
            </a:extLst>
          </p:cNvPr>
          <p:cNvGrpSpPr/>
          <p:nvPr/>
        </p:nvGrpSpPr>
        <p:grpSpPr>
          <a:xfrm rot="16200000">
            <a:off x="10099408" y="2926424"/>
            <a:ext cx="777034" cy="170436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DA82FAA-6DEE-EE48-A824-1A94DD78B72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B555D91-0229-8648-92DD-98260BF8B7C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082FAE2-EC62-6446-AD30-ABA1CDE0D11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C0C7BBD-9EE0-0A4B-8726-249E790BE44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10F7E37-E87F-2D4C-BF85-E5B627F76A8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0A60554-11E7-AA40-A13C-840B578BD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FCD53EC0-9DF5-EE48-9F9A-CE79142C9696}"/>
              </a:ext>
            </a:extLst>
          </p:cNvPr>
          <p:cNvSpPr/>
          <p:nvPr/>
        </p:nvSpPr>
        <p:spPr>
          <a:xfrm rot="16200000">
            <a:off x="10331317" y="3547671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  <a:blipFill>
                <a:blip r:embed="rId10"/>
                <a:stretch>
                  <a:fillRect l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ight Arrow 204">
            <a:extLst>
              <a:ext uri="{FF2B5EF4-FFF2-40B4-BE49-F238E27FC236}">
                <a16:creationId xmlns:a16="http://schemas.microsoft.com/office/drawing/2014/main" id="{F5F8FCC5-5E13-B043-9A59-1C4A8173A620}"/>
              </a:ext>
            </a:extLst>
          </p:cNvPr>
          <p:cNvSpPr/>
          <p:nvPr/>
        </p:nvSpPr>
        <p:spPr>
          <a:xfrm>
            <a:off x="10629824" y="2924929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FE830-DEEC-CC4E-943F-52032CB9039E}"/>
              </a:ext>
            </a:extLst>
          </p:cNvPr>
          <p:cNvGrpSpPr/>
          <p:nvPr/>
        </p:nvGrpSpPr>
        <p:grpSpPr>
          <a:xfrm rot="16200000">
            <a:off x="10607716" y="2929992"/>
            <a:ext cx="777034" cy="170436"/>
            <a:chOff x="2297660" y="4140835"/>
            <a:chExt cx="1364224" cy="311369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5BD1B8E7-FAAD-9148-ACE6-9FA79CD9BA0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2B3AD8-2658-3749-BACB-293828D01F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B65C71C-09A1-E14A-8572-09D4EE0D395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C330C04-04BA-0640-BAEF-C114B25A6CE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7FB5894-C1C5-044A-B6EC-E09DA80C8C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49F9BAD-71E1-8742-8A5E-DB767C1D95B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6D70E485-56EA-6B4F-87A9-601423866AAA}"/>
              </a:ext>
            </a:extLst>
          </p:cNvPr>
          <p:cNvSpPr/>
          <p:nvPr/>
        </p:nvSpPr>
        <p:spPr>
          <a:xfrm rot="16200000">
            <a:off x="10839625" y="3551239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  <a:blipFill>
                <a:blip r:embed="rId11"/>
                <a:stretch>
                  <a:fillRect l="-238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Content Placeholder 2">
            <a:extLst>
              <a:ext uri="{FF2B5EF4-FFF2-40B4-BE49-F238E27FC236}">
                <a16:creationId xmlns:a16="http://schemas.microsoft.com/office/drawing/2014/main" id="{6ACC2171-3F4A-1345-AF87-400150A0D376}"/>
              </a:ext>
            </a:extLst>
          </p:cNvPr>
          <p:cNvSpPr txBox="1">
            <a:spLocks/>
          </p:cNvSpPr>
          <p:nvPr/>
        </p:nvSpPr>
        <p:spPr>
          <a:xfrm>
            <a:off x="9215743" y="3781645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1B731878-6EA9-E64D-BC94-310EF43836FD}"/>
              </a:ext>
            </a:extLst>
          </p:cNvPr>
          <p:cNvSpPr/>
          <p:nvPr/>
        </p:nvSpPr>
        <p:spPr>
          <a:xfrm>
            <a:off x="11116005" y="2937016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4DF912A-D43E-894F-A009-286681D10F41}"/>
              </a:ext>
            </a:extLst>
          </p:cNvPr>
          <p:cNvGrpSpPr/>
          <p:nvPr/>
        </p:nvGrpSpPr>
        <p:grpSpPr>
          <a:xfrm rot="16200000">
            <a:off x="11093898" y="2942079"/>
            <a:ext cx="777034" cy="170436"/>
            <a:chOff x="2297660" y="4140835"/>
            <a:chExt cx="1364224" cy="311369"/>
          </a:xfrm>
        </p:grpSpPr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0BBA055-617E-AA40-A54B-B87D50002E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A72EC82-E1DC-BE44-A84F-7E63F1C1FB5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C702674-BC05-4C42-822F-21FD2E3ADFC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2732D1B-4D96-1648-ADA6-004F966200D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08DB9E6-310D-7A49-9213-08535326C7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844477-4DE4-C345-BC49-6312C5EFE1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ECEB6D25-C104-614D-B3B2-857FEF0B0EAB}"/>
              </a:ext>
            </a:extLst>
          </p:cNvPr>
          <p:cNvSpPr/>
          <p:nvPr/>
        </p:nvSpPr>
        <p:spPr>
          <a:xfrm rot="16200000">
            <a:off x="11325807" y="3563326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  <a:blipFill>
                <a:blip r:embed="rId12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ight Arrow 225">
            <a:extLst>
              <a:ext uri="{FF2B5EF4-FFF2-40B4-BE49-F238E27FC236}">
                <a16:creationId xmlns:a16="http://schemas.microsoft.com/office/drawing/2014/main" id="{C46DBB63-2956-5A42-8A5D-EA993D5E430A}"/>
              </a:ext>
            </a:extLst>
          </p:cNvPr>
          <p:cNvSpPr/>
          <p:nvPr/>
        </p:nvSpPr>
        <p:spPr>
          <a:xfrm rot="16200000">
            <a:off x="8832206" y="210159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940630A9-E05A-D148-A50C-CDE7CB295FAB}"/>
              </a:ext>
            </a:extLst>
          </p:cNvPr>
          <p:cNvSpPr/>
          <p:nvPr/>
        </p:nvSpPr>
        <p:spPr>
          <a:xfrm rot="16200000">
            <a:off x="9318281" y="2103158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3C048648-9D6C-9545-9B44-BF80D4A7C50F}"/>
              </a:ext>
            </a:extLst>
          </p:cNvPr>
          <p:cNvSpPr/>
          <p:nvPr/>
        </p:nvSpPr>
        <p:spPr>
          <a:xfrm rot="16200000">
            <a:off x="9814780" y="210282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13F26C4B-6C64-7C4F-94C9-967CB6B645F0}"/>
              </a:ext>
            </a:extLst>
          </p:cNvPr>
          <p:cNvSpPr/>
          <p:nvPr/>
        </p:nvSpPr>
        <p:spPr>
          <a:xfrm rot="16200000">
            <a:off x="10341072" y="2104405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10F176DA-AE44-3844-A008-FA239AF2C495}"/>
              </a:ext>
            </a:extLst>
          </p:cNvPr>
          <p:cNvSpPr/>
          <p:nvPr/>
        </p:nvSpPr>
        <p:spPr>
          <a:xfrm rot="16200000">
            <a:off x="10842973" y="2110099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1AAA9493-9A5C-1D4A-973F-CD95021DF88A}"/>
              </a:ext>
            </a:extLst>
          </p:cNvPr>
          <p:cNvSpPr/>
          <p:nvPr/>
        </p:nvSpPr>
        <p:spPr>
          <a:xfrm rot="16200000">
            <a:off x="11321926" y="2125171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  <a:blipFill>
                <a:blip r:embed="rId1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  <a:blipFill>
                <a:blip r:embed="rId17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3555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seq2seq models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106753A5-6A36-5942-AD2D-FF60A7895B22}"/>
              </a:ext>
            </a:extLst>
          </p:cNvPr>
          <p:cNvSpPr/>
          <p:nvPr/>
        </p:nvSpPr>
        <p:spPr>
          <a:xfrm>
            <a:off x="9099875" y="1673415"/>
            <a:ext cx="2683509" cy="2332936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AC07E91-BE20-E340-852F-CD29C83DCBD5}"/>
              </a:ext>
            </a:extLst>
          </p:cNvPr>
          <p:cNvSpPr/>
          <p:nvPr/>
        </p:nvSpPr>
        <p:spPr>
          <a:xfrm>
            <a:off x="7564676" y="725170"/>
            <a:ext cx="480321" cy="1126807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4E0D53-AEDD-6142-A2A4-163113583A92}"/>
              </a:ext>
            </a:extLst>
          </p:cNvPr>
          <p:cNvGrpSpPr/>
          <p:nvPr/>
        </p:nvGrpSpPr>
        <p:grpSpPr>
          <a:xfrm>
            <a:off x="6407807" y="1157789"/>
            <a:ext cx="1944134" cy="1127778"/>
            <a:chOff x="2373679" y="1155260"/>
            <a:chExt cx="3405925" cy="1995822"/>
          </a:xfrm>
        </p:grpSpPr>
        <p:sp>
          <p:nvSpPr>
            <p:cNvPr id="243" name="Right Arrow 242">
              <a:extLst>
                <a:ext uri="{FF2B5EF4-FFF2-40B4-BE49-F238E27FC236}">
                  <a16:creationId xmlns:a16="http://schemas.microsoft.com/office/drawing/2014/main" id="{05D608F5-8032-D543-BDE6-AE923D517179}"/>
                </a:ext>
              </a:extLst>
            </p:cNvPr>
            <p:cNvSpPr/>
            <p:nvPr/>
          </p:nvSpPr>
          <p:spPr>
            <a:xfrm rot="12116029">
              <a:off x="3248228" y="2536223"/>
              <a:ext cx="2531376" cy="195370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4" name="Content Placeholder 2">
                  <a:extLst>
                    <a:ext uri="{FF2B5EF4-FFF2-40B4-BE49-F238E27FC236}">
                      <a16:creationId xmlns:a16="http://schemas.microsoft.com/office/drawing/2014/main" id="{014FEA7D-EDB8-D940-94E1-E6CC340F2F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27083" y="1155260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  <m:sup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p>
                        </m:sSubSup>
                      </m:oMath>
                    </m:oMathPara>
                  </a14:m>
                  <a:endParaRPr 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4" name="Content Placeholder 2">
                  <a:extLst>
                    <a:ext uri="{FF2B5EF4-FFF2-40B4-BE49-F238E27FC236}">
                      <a16:creationId xmlns:a16="http://schemas.microsoft.com/office/drawing/2014/main" id="{014FEA7D-EDB8-D940-94E1-E6CC340F2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083" y="1155260"/>
                  <a:ext cx="466368" cy="50358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5" name="Right Arrow 244">
              <a:extLst>
                <a:ext uri="{FF2B5EF4-FFF2-40B4-BE49-F238E27FC236}">
                  <a16:creationId xmlns:a16="http://schemas.microsoft.com/office/drawing/2014/main" id="{39CDAF02-A6EC-BD44-927F-075A3E1DD002}"/>
                </a:ext>
              </a:extLst>
            </p:cNvPr>
            <p:cNvSpPr/>
            <p:nvPr/>
          </p:nvSpPr>
          <p:spPr>
            <a:xfrm rot="17919751">
              <a:off x="2180001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Arrow 245">
              <a:extLst>
                <a:ext uri="{FF2B5EF4-FFF2-40B4-BE49-F238E27FC236}">
                  <a16:creationId xmlns:a16="http://schemas.microsoft.com/office/drawing/2014/main" id="{73A2B243-AF2C-754D-BB8D-2A8BD1F8E47A}"/>
                </a:ext>
              </a:extLst>
            </p:cNvPr>
            <p:cNvSpPr/>
            <p:nvPr/>
          </p:nvSpPr>
          <p:spPr>
            <a:xfrm rot="14738398">
              <a:off x="2897065" y="2550887"/>
              <a:ext cx="917484" cy="176364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BA31E244-B114-FE4B-B379-D71DDEDC0F22}"/>
                </a:ext>
              </a:extLst>
            </p:cNvPr>
            <p:cNvSpPr/>
            <p:nvPr/>
          </p:nvSpPr>
          <p:spPr>
            <a:xfrm rot="12608806">
              <a:off x="3194376" y="2514610"/>
              <a:ext cx="1594645" cy="190375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5DA7BFA3-8DAE-A344-A846-0F11F4D5E5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3679" y="2411371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5DA7BFA3-8DAE-A344-A846-0F11F4D5E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679" y="2411371"/>
                  <a:ext cx="466368" cy="503588"/>
                </a:xfrm>
                <a:prstGeom prst="rect">
                  <a:avLst/>
                </a:prstGeom>
                <a:blipFill>
                  <a:blip r:embed="rId20"/>
                  <a:stretch>
                    <a:fillRect l="-1363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9" name="Content Placeholder 2">
                  <a:extLst>
                    <a:ext uri="{FF2B5EF4-FFF2-40B4-BE49-F238E27FC236}">
                      <a16:creationId xmlns:a16="http://schemas.microsoft.com/office/drawing/2014/main" id="{6FAF9EDC-DFA6-164C-AC63-AB5BFF2703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0694" y="256171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9" name="Content Placeholder 2">
                  <a:extLst>
                    <a:ext uri="{FF2B5EF4-FFF2-40B4-BE49-F238E27FC236}">
                      <a16:creationId xmlns:a16="http://schemas.microsoft.com/office/drawing/2014/main" id="{6FAF9EDC-DFA6-164C-AC63-AB5BFF270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694" y="2561712"/>
                  <a:ext cx="466368" cy="503588"/>
                </a:xfrm>
                <a:prstGeom prst="rect">
                  <a:avLst/>
                </a:prstGeom>
                <a:blipFill>
                  <a:blip r:embed="rId21"/>
                  <a:stretch>
                    <a:fillRect l="-1428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5AA020EE-FE7D-6645-80F5-4C24B8BEDD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72932" y="248367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5AA020EE-FE7D-6645-80F5-4C24B8BED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932" y="2483672"/>
                  <a:ext cx="466368" cy="503588"/>
                </a:xfrm>
                <a:prstGeom prst="rect">
                  <a:avLst/>
                </a:prstGeom>
                <a:blipFill>
                  <a:blip r:embed="rId22"/>
                  <a:stretch>
                    <a:fillRect l="-1428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1" name="Content Placeholder 2">
                  <a:extLst>
                    <a:ext uri="{FF2B5EF4-FFF2-40B4-BE49-F238E27FC236}">
                      <a16:creationId xmlns:a16="http://schemas.microsoft.com/office/drawing/2014/main" id="{4609A680-D498-7F4F-A872-5990EA9E2B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21895" y="237529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1" name="Content Placeholder 2">
                  <a:extLst>
                    <a:ext uri="{FF2B5EF4-FFF2-40B4-BE49-F238E27FC236}">
                      <a16:creationId xmlns:a16="http://schemas.microsoft.com/office/drawing/2014/main" id="{4609A680-D498-7F4F-A872-5990EA9E2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895" y="2375292"/>
                  <a:ext cx="466368" cy="503588"/>
                </a:xfrm>
                <a:prstGeom prst="rect">
                  <a:avLst/>
                </a:prstGeom>
                <a:blipFill>
                  <a:blip r:embed="rId23"/>
                  <a:stretch>
                    <a:fillRect l="-869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27A13855-1882-C046-9ECE-2ADD6192C777}"/>
                </a:ext>
              </a:extLst>
            </p:cNvPr>
            <p:cNvGrpSpPr/>
            <p:nvPr/>
          </p:nvGrpSpPr>
          <p:grpSpPr>
            <a:xfrm>
              <a:off x="2552250" y="1809404"/>
              <a:ext cx="1364224" cy="311369"/>
              <a:chOff x="2297660" y="4140835"/>
              <a:chExt cx="1364224" cy="311369"/>
            </a:xfrm>
          </p:grpSpPr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EE3AC4F6-7AFC-E542-A30F-AD1F18E4C1F5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F57CBFAB-3D8E-DA49-8206-475A63038381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4B1DCE8-14D3-A747-B382-A9FFCAA8C9CD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495D91E-FAE1-CD40-9104-BE4B03A6F4C2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E5FBD3C4-5531-C842-B7FA-44BB399A1A66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3BE5326C-4D8E-DE4F-926F-3D0BB9496D0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252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15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97360E0-2E22-1E42-B5D9-B908DD8D5B05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1385415-439D-F44C-A9CA-5C08241FF95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339A29-B980-C548-B329-352F05D9B6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AF3F5B-7C0F-F747-BCA7-FD3CEDE4594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7F3F382-FAE5-1B44-956C-6D06134E4E8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DEE610-12AD-CA4B-AAD9-910353329D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94FA5C1-8D57-2B42-8A5C-F2E4699E7F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5C2D2DB-82A4-0045-B892-1E6F7F2E854D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760556FE-2797-DE4B-A3E1-AAD18342A2CE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B973F0-851E-A244-817B-9F0CAF173098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7AC42FAD-6292-EA41-9C03-8BFF8FA4DBE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2E6CFB2-5B6C-064D-9A05-BCADB43625F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0B7A0F7-4345-9F45-AD31-43151A5289D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C8D4ED6-CDFD-9445-AE93-6BA3BA3D1D9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CAB5D15-6F58-864E-82B7-3A78A1F07EE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98F2B02-88F8-E842-B2C3-2DF74820AF7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247C13E0-964F-3E47-924F-D5069C5E86A5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9E1F58A-AE8E-1A43-993F-A9845FAEE5CD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35F2EC-8F20-3D4E-A228-229727EBA2E8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DDFA777C-6E6E-0548-B666-EB85A2CCF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00B529-7A3E-1D42-BCBD-5C7CA305608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FA1AA78-C466-6B4C-8894-45611F8370E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76788F0-4D58-404F-B1B0-7DC0E23638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C117BE3-A1B2-A049-9F0D-BC573ADA7A6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14D9334-DA82-3547-BBC8-5409F79EFCD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A8C6FE81-E6B7-6748-BDD8-D1B5695981CD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2549082-CBF6-1841-8C2A-8D400CFC1FAC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840A64-1241-4343-8AE1-4AB73598D35D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1E0B41C4-0902-404D-A27B-035A2590E24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948EDE9-24E6-064C-B1AD-45B44B143C3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D323200-CAB9-A84A-94F2-D8EE8C4C4F6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F424B4-2253-FC4F-9FE0-A6F0FFAC94E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CF50B1D-A70B-044C-99E8-20BFC2D8116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6772EF-96CB-104C-85ED-551DC17169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A2802585-777C-AD40-A806-74F3C87835F5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6D22B56C-EB4F-574D-B4A6-CCCC21A1F58C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4277A98-EC4A-C341-97F7-4DEF0BD253FE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0DC9E1F4-FED8-B747-8A20-7C139DCC86C9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D675B209-437E-7B43-B084-84101E95B95C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29BBEB91-42A8-BD4B-A7ED-1B714710C50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48C71FE-4F09-AD4D-A144-0BC4CB2B5AF4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C1A7CE5-C8AB-6345-B8F8-264643358A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0DA78D0-B02D-E947-9099-3FB2441A79D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4A33412-C7A2-8C45-9A5F-439530A78A2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5EB2CD2-7BA1-D342-A9A3-2A953D5F22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C4553E0-F703-B04A-AEA1-1BB165D4AF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B9C9161-3C83-0243-AC6E-BA8AAE5A0C5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F9BD777-1377-6740-B546-DA127C00995C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3A42E4D0-6B54-354D-A12D-C8BBDF1A7CA8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124757AB-CB1D-0D49-9BF7-48D318F2AE3D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977879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1CACAFD-8B5C-A848-BAF3-1E4425A82CD3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01145-32AD-1640-9330-C5B0D059701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242245-09D9-8543-B784-4CEA8D8C9EA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157951-316B-1F4C-97F8-9B5A12483E1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3C0AF7-2B5D-C345-B07F-F69815311B6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2379CBB-8CDC-DA43-9718-E28562C54AB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8BD34BA-1F21-D240-99A4-463C2A5EE17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60BEA6A-AE7E-2848-B7AF-2385EF22BEDB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C01B688-D082-3446-B75A-7545622A3AAF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D8AE5B3D-F5B7-3E4B-825D-D50D17CFFC47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10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11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12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13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6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20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2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9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4884319" y="410052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29352" y="3936567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2664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6420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11513" y="3936567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08802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46365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66272" y="3936567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6356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0112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54516" y="3936566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51805" y="501226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797721" y="54461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55707" y="544614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692498" y="5458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15452" y="54717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09046" y="6041587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008412" y="1563526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5409203" y="1573937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5803876" y="1573937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4936192" y="242134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5393156" y="243499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5771528" y="242568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29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3166601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51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6104150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063030AC-1B0E-AD44-BB03-663C93579013}"/>
              </a:ext>
            </a:extLst>
          </p:cNvPr>
          <p:cNvSpPr txBox="1">
            <a:spLocks/>
          </p:cNvSpPr>
          <p:nvPr/>
        </p:nvSpPr>
        <p:spPr>
          <a:xfrm>
            <a:off x="721970" y="3792336"/>
            <a:ext cx="4087337" cy="2292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All of these are like surrogates/proxies/abstractions.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This provides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flexibility and fewer constraints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  <a:br>
              <a:rPr lang="en-US" sz="2000" b="1" dirty="0">
                <a:latin typeface="Avenir Light" panose="020B0402020203020204" pitchFamily="34" charset="77"/>
              </a:rPr>
            </a:br>
            <a:r>
              <a:rPr lang="en-US" sz="2000" b="1" dirty="0">
                <a:latin typeface="Avenir Light" panose="020B0402020203020204" pitchFamily="34" charset="77"/>
              </a:rPr>
              <a:t>More room for rich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abstractions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2" name="Bent-Up Arrow 1">
            <a:extLst>
              <a:ext uri="{FF2B5EF4-FFF2-40B4-BE49-F238E27FC236}">
                <a16:creationId xmlns:a16="http://schemas.microsoft.com/office/drawing/2014/main" id="{97FA79EC-574E-E943-8AA0-532CDF040C8E}"/>
              </a:ext>
            </a:extLst>
          </p:cNvPr>
          <p:cNvSpPr/>
          <p:nvPr/>
        </p:nvSpPr>
        <p:spPr>
          <a:xfrm flipH="1">
            <a:off x="1027904" y="3483221"/>
            <a:ext cx="529562" cy="576392"/>
          </a:xfrm>
          <a:prstGeom prst="bentUpArrow">
            <a:avLst>
              <a:gd name="adj1" fmla="val 16842"/>
              <a:gd name="adj2" fmla="val 34412"/>
              <a:gd name="adj3" fmla="val 4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4D6858-F8FF-234D-921A-2C653160F883}"/>
              </a:ext>
            </a:extLst>
          </p:cNvPr>
          <p:cNvSpPr/>
          <p:nvPr/>
        </p:nvSpPr>
        <p:spPr>
          <a:xfrm>
            <a:off x="811643" y="1172659"/>
            <a:ext cx="845506" cy="2241340"/>
          </a:xfrm>
          <a:prstGeom prst="roundRect">
            <a:avLst>
              <a:gd name="adj" fmla="val 16667"/>
            </a:avLst>
          </a:prstGeom>
          <a:solidFill>
            <a:schemeClr val="bg2">
              <a:alpha val="61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56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ED8D0F-A077-9D41-B715-80D3AEBC52F5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1528179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24228" y="22742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28940" y="171033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303172" y="99331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35969" y="255267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91357" y="225374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96069" y="168980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70301" y="97278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15464" y="252543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509898" y="222983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14610" y="166589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88842" y="94887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45364" y="248222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94773" y="22498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99485" y="168595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73717" y="96893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62ADFD0-7BD8-134E-B4F3-24D34E930F0B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4037111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23C53ED6-7AC8-E545-AE13-9C8F0C1358EE}"/>
              </a:ext>
            </a:extLst>
          </p:cNvPr>
          <p:cNvSpPr txBox="1">
            <a:spLocks/>
          </p:cNvSpPr>
          <p:nvPr/>
        </p:nvSpPr>
        <p:spPr>
          <a:xfrm>
            <a:off x="1721103" y="2802584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3988609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can be computed in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parallel</a:t>
            </a:r>
            <a:r>
              <a:rPr lang="en-US" sz="2000" dirty="0">
                <a:latin typeface="Avenir Book" panose="02000503020000020003" pitchFamily="2" charset="0"/>
              </a:rPr>
              <a:t>, unlike LSTMs!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23C53ED6-7AC8-E545-AE13-9C8F0C1358EE}"/>
              </a:ext>
            </a:extLst>
          </p:cNvPr>
          <p:cNvSpPr txBox="1">
            <a:spLocks/>
          </p:cNvSpPr>
          <p:nvPr/>
        </p:nvSpPr>
        <p:spPr>
          <a:xfrm>
            <a:off x="1721103" y="2802584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2821712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11621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08" y="1808324"/>
                <a:ext cx="11164854" cy="45361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Converts text from a source language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a target language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</a:rPr>
                  <a:t>SMT</a:t>
                </a:r>
                <a:r>
                  <a:rPr lang="en-US" sz="2400" dirty="0"/>
                  <a:t> made huge progress but was brittle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NMT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(starting w/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LSTM-based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seq2seq models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) blew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SMT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out of the water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Attention greatly helps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LSTM-based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seq2seq models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Next: 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Transformer-based seq2seq models w/ Self-Attention and Attention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" y="1808324"/>
                <a:ext cx="11164854" cy="4536152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86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MT</a:t>
            </a:r>
            <a:endParaRPr lang="en-US" sz="3600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F9A284D-56E1-7244-ABF4-CB35DAB96DC3}"/>
                  </a:ext>
                </a:extLst>
              </p:cNvPr>
              <p:cNvSpPr txBox="1"/>
              <p:nvPr/>
            </p:nvSpPr>
            <p:spPr>
              <a:xfrm>
                <a:off x="5238982" y="1027084"/>
                <a:ext cx="5042080" cy="561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F9A284D-56E1-7244-ABF4-CB35DAB9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82" y="1027084"/>
                <a:ext cx="5042080" cy="561372"/>
              </a:xfrm>
              <a:prstGeom prst="rect">
                <a:avLst/>
              </a:prstGeom>
              <a:blipFill>
                <a:blip r:embed="rId3"/>
                <a:stretch>
                  <a:fillRect t="-6522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>
              <a:spcBef>
                <a:spcPts val="3000"/>
              </a:spcBef>
            </a:pP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Problem: </a:t>
            </a:r>
            <a:r>
              <a:rPr lang="en-US" sz="2000" dirty="0">
                <a:latin typeface="Avenir Medium" panose="02000503020000020003" pitchFamily="2" charset="0"/>
              </a:rPr>
              <a:t>there is no concept of </a:t>
            </a:r>
            <a:r>
              <a:rPr lang="en-US" sz="2000" u="sng" dirty="0">
                <a:latin typeface="Avenir Medium" panose="02000503020000020003" pitchFamily="2" charset="0"/>
              </a:rPr>
              <a:t>positionality</a:t>
            </a:r>
            <a:r>
              <a:rPr lang="en-US" sz="2000" dirty="0">
                <a:latin typeface="Avenir Medium" panose="02000503020000020003" pitchFamily="2" charset="0"/>
              </a:rPr>
              <a:t>. Words are weighted as if a “bag of words”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2910923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/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000" dirty="0">
                    <a:latin typeface="Avenir Medium" panose="02000503020000020003" pitchFamily="2" charset="0"/>
                  </a:rPr>
                  <a:t>Yay! Our </a:t>
                </a:r>
                <a:r>
                  <a:rPr lang="en-US" sz="2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r</a:t>
                </a:r>
                <a:r>
                  <a:rPr lang="en-US" sz="2000" baseline="-25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vectors are our new representations, and this entire process is called a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Transformer Encoder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Problem: </a:t>
                </a:r>
                <a:r>
                  <a:rPr lang="en-US" sz="2000" dirty="0">
                    <a:latin typeface="Avenir Medium" panose="02000503020000020003" pitchFamily="2" charset="0"/>
                  </a:rPr>
                  <a:t>there is no concept of </a:t>
                </a:r>
                <a:r>
                  <a:rPr lang="en-US" sz="2000" u="sng" dirty="0">
                    <a:latin typeface="Avenir Medium" panose="02000503020000020003" pitchFamily="2" charset="0"/>
                  </a:rPr>
                  <a:t>positionality</a:t>
                </a:r>
                <a:r>
                  <a:rPr lang="en-US" sz="2000" dirty="0">
                    <a:latin typeface="Avenir Medium" panose="02000503020000020003" pitchFamily="2" charset="0"/>
                  </a:rPr>
                  <a:t>. Words are weighted as if a “bag of words”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Solution: </a:t>
                </a:r>
                <a:r>
                  <a:rPr lang="en-US" sz="2000" dirty="0">
                    <a:latin typeface="Avenir Medium" panose="02000503020000020003" pitchFamily="2" charset="0"/>
                  </a:rPr>
                  <a:t>append each input word </a:t>
                </a:r>
                <a:r>
                  <a:rPr lang="en-US" sz="2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x</a:t>
                </a:r>
                <a:r>
                  <a:rPr lang="en-US" sz="2000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with a </a:t>
                </a:r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positional encoding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Medium" panose="02000503020000020003" pitchFamily="2" charset="0"/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  <a:blipFill>
                <a:blip r:embed="rId3"/>
                <a:stretch>
                  <a:fillRect l="-2027" t="-896" r="-2365" b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14644572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1548733" y="2909504"/>
            <a:ext cx="8745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Words can relate in many ways, so it’s restrictive to rely on just one Self-Attention Head in the system.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FC3FBE-3BDC-8E4D-9749-1FA9D06D869A}"/>
              </a:ext>
            </a:extLst>
          </p:cNvPr>
          <p:cNvSpPr/>
          <p:nvPr/>
        </p:nvSpPr>
        <p:spPr>
          <a:xfrm>
            <a:off x="2874153" y="5025751"/>
            <a:ext cx="6799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Let’s create </a:t>
            </a:r>
            <a:r>
              <a:rPr lang="en-US" sz="2800" u="sng" dirty="0">
                <a:solidFill>
                  <a:srgbClr val="C00000"/>
                </a:solidFill>
                <a:latin typeface="Avenir Medium" panose="02000503020000020003" pitchFamily="2" charset="0"/>
              </a:rPr>
              <a:t>Multi-headed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 Self-Attention</a:t>
            </a:r>
            <a:endParaRPr lang="en-US" sz="2800" dirty="0">
              <a:latin typeface="Avenir Medium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257300" y="793258"/>
            <a:ext cx="9328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A 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800" dirty="0">
                <a:latin typeface="Avenir Medium" panose="02000503020000020003" pitchFamily="2" charset="0"/>
              </a:rPr>
              <a:t>has just one set of </a:t>
            </a:r>
            <a:r>
              <a:rPr lang="en-US" sz="2800" dirty="0">
                <a:solidFill>
                  <a:srgbClr val="BF55B3"/>
                </a:solidFill>
                <a:latin typeface="Avenir Medium" panose="02000503020000020003" pitchFamily="2" charset="0"/>
              </a:rPr>
              <a:t>query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value </a:t>
            </a:r>
            <a:r>
              <a:rPr lang="en-US" sz="2800" dirty="0">
                <a:latin typeface="Avenir Medium" panose="02000503020000020003" pitchFamily="2" charset="0"/>
              </a:rPr>
              <a:t>weight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matrices </a:t>
            </a:r>
            <a:r>
              <a:rPr lang="en-US" sz="28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800" b="1" baseline="-25000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93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336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Each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400" dirty="0">
                <a:latin typeface="Avenir Medium" panose="02000503020000020003" pitchFamily="2" charset="0"/>
              </a:rPr>
              <a:t>produces a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>
                <a:latin typeface="Avenir Medium" panose="02000503020000020003" pitchFamily="2" charset="0"/>
              </a:rPr>
              <a:t> vector.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Medium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We can, in parallel, use </a:t>
            </a:r>
            <a:r>
              <a:rPr lang="en-US" sz="2400" dirty="0">
                <a:highlight>
                  <a:srgbClr val="FFFF00"/>
                </a:highlight>
                <a:latin typeface="Avenir Medium" panose="02000503020000020003" pitchFamily="2" charset="0"/>
              </a:rPr>
              <a:t>multiple heads</a:t>
            </a:r>
            <a:r>
              <a:rPr lang="en-US" sz="2400" dirty="0">
                <a:latin typeface="Avenir Medium" panose="02000503020000020003" pitchFamily="2" charset="0"/>
              </a:rPr>
              <a:t> and </a:t>
            </a:r>
            <a:r>
              <a:rPr lang="en-US" sz="2400" dirty="0" err="1">
                <a:latin typeface="Avenir Medium" panose="02000503020000020003" pitchFamily="2" charset="0"/>
              </a:rPr>
              <a:t>concat</a:t>
            </a:r>
            <a:r>
              <a:rPr lang="en-US" sz="2400" dirty="0">
                <a:latin typeface="Avenir Medium" panose="02000503020000020003" pitchFamily="2" charset="0"/>
              </a:rPr>
              <a:t> the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 err="1">
                <a:latin typeface="Avenir Medium" panose="02000503020000020003" pitchFamily="2" charset="0"/>
              </a:rPr>
              <a:t>‘s</a:t>
            </a:r>
            <a:r>
              <a:rPr lang="en-US" sz="2400" dirty="0">
                <a:latin typeface="Avenir Medium" panose="02000503020000020003" pitchFamily="2" charset="0"/>
              </a:rPr>
              <a:t>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</p:spTree>
    <p:extLst>
      <p:ext uri="{BB962C8B-B14F-4D97-AF65-F5344CB8AC3E}">
        <p14:creationId xmlns:p14="http://schemas.microsoft.com/office/powerpoint/2010/main" val="3051942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D277143-6D57-2047-B629-B4AFDD4A2645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56855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3A4CAEE-6AA0-0540-8983-03186FCA3B1C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86119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7EB9AC-F13A-2F4E-9B8E-A141B2FCAC28}"/>
              </a:ext>
            </a:extLst>
          </p:cNvPr>
          <p:cNvSpPr/>
          <p:nvPr/>
        </p:nvSpPr>
        <p:spPr>
          <a:xfrm>
            <a:off x="228346" y="5091592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405AFD-4F28-1747-8E9D-67BC5DCFA087}"/>
              </a:ext>
            </a:extLst>
          </p:cNvPr>
          <p:cNvGrpSpPr/>
          <p:nvPr/>
        </p:nvGrpSpPr>
        <p:grpSpPr>
          <a:xfrm rot="16200000">
            <a:off x="2138357" y="1915734"/>
            <a:ext cx="701316" cy="175324"/>
            <a:chOff x="2297660" y="4140835"/>
            <a:chExt cx="1364224" cy="31136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49876A9-6364-B940-B029-4B78064F3E1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129DE9-C5BC-A045-BE11-C7AC78A1FDB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203950-4424-EB4E-AF06-CAAB2036B2B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B7530E5-DB23-084A-8BC5-D51187FC8F0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4294515-CFAB-CF45-BDF3-5894F149044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35A5268-41C8-4147-9444-6387530845C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9D54C-2D1B-2A45-9981-7F70D2CBD5D4}"/>
              </a:ext>
            </a:extLst>
          </p:cNvPr>
          <p:cNvSpPr/>
          <p:nvPr/>
        </p:nvSpPr>
        <p:spPr>
          <a:xfrm>
            <a:off x="2312589" y="11987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97656-5F57-A445-BE6D-0E840582568E}"/>
              </a:ext>
            </a:extLst>
          </p:cNvPr>
          <p:cNvGrpSpPr/>
          <p:nvPr/>
        </p:nvGrpSpPr>
        <p:grpSpPr>
          <a:xfrm rot="16200000">
            <a:off x="3705486" y="1895204"/>
            <a:ext cx="701316" cy="175324"/>
            <a:chOff x="2297660" y="4140835"/>
            <a:chExt cx="136422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F40F7A9-B71C-B647-A885-D315A157F2A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760AB7-B53E-B14A-BBA1-770E12DF7F4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6D0637-C592-9244-A4A5-2D3014D03B5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EA4761-DE20-FD4E-B819-8E8BA4A0A56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93512-C3AA-A94A-B995-81BC93FEAC8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CBAA63-5CBE-0443-83DC-4B33CA7A9C6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902997A9-C80F-EE48-874E-D3535B919194}"/>
              </a:ext>
            </a:extLst>
          </p:cNvPr>
          <p:cNvSpPr/>
          <p:nvPr/>
        </p:nvSpPr>
        <p:spPr>
          <a:xfrm rot="16200000">
            <a:off x="5508883" y="48217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AF2362-E44C-9C4A-8AF4-43D17326FC5B}"/>
              </a:ext>
            </a:extLst>
          </p:cNvPr>
          <p:cNvGrpSpPr/>
          <p:nvPr/>
        </p:nvGrpSpPr>
        <p:grpSpPr>
          <a:xfrm rot="16200000">
            <a:off x="5324027" y="1871289"/>
            <a:ext cx="701316" cy="175324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1EC1EB-A794-2442-AC56-E18C4F35F88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0468785-1472-4247-B245-A2215E149D5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4A2662-22A7-3141-BC85-F4783E8AB8E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2C2C2BF-C67A-034F-B042-C505F864661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2A27C4-72DE-E74C-8772-6955515F757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50595A-FCF4-B440-8226-544AC23307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40C635-228B-384C-9AE8-61F4AF455681}"/>
              </a:ext>
            </a:extLst>
          </p:cNvPr>
          <p:cNvGrpSpPr/>
          <p:nvPr/>
        </p:nvGrpSpPr>
        <p:grpSpPr>
          <a:xfrm rot="16200000">
            <a:off x="508902" y="1891352"/>
            <a:ext cx="701316" cy="175324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8E3D6E4-63F2-FA40-96B0-D9A57F55818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6CDA1B-7812-0F4D-A7B3-144DF45CDF2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060F84-C2B6-F24C-A658-D6B020F771B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2AB7D9-B7E4-174F-812E-504DEDC00CC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287190-49B7-DD43-AC02-DF422D5691E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21582D9-C9F4-9146-9782-EA68B781550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88201A5-FB57-E24C-B291-AEEE41D0E900}"/>
              </a:ext>
            </a:extLst>
          </p:cNvPr>
          <p:cNvSpPr/>
          <p:nvPr/>
        </p:nvSpPr>
        <p:spPr>
          <a:xfrm>
            <a:off x="2701342" y="5238340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DB5075F-67F2-7B47-BDA6-85836F57C536}"/>
              </a:ext>
            </a:extLst>
          </p:cNvPr>
          <p:cNvSpPr txBox="1">
            <a:spLocks/>
          </p:cNvSpPr>
          <p:nvPr/>
        </p:nvSpPr>
        <p:spPr>
          <a:xfrm>
            <a:off x="2701342" y="5267203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E74D144E-E43E-604E-BD7C-426046E72465}"/>
              </a:ext>
            </a:extLst>
          </p:cNvPr>
          <p:cNvSpPr/>
          <p:nvPr/>
        </p:nvSpPr>
        <p:spPr>
          <a:xfrm rot="16200000">
            <a:off x="3863315" y="482564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C92A667-0A3F-BF47-9018-3F5E13B1115B}"/>
              </a:ext>
            </a:extLst>
          </p:cNvPr>
          <p:cNvSpPr/>
          <p:nvPr/>
        </p:nvSpPr>
        <p:spPr>
          <a:xfrm rot="16200000">
            <a:off x="2286289" y="48217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2F0AFF-9247-5F44-A7B0-D814963ABED1}"/>
              </a:ext>
            </a:extLst>
          </p:cNvPr>
          <p:cNvSpPr/>
          <p:nvPr/>
        </p:nvSpPr>
        <p:spPr>
          <a:xfrm rot="16200000">
            <a:off x="674992" y="482254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07CB14-81B2-E546-9454-921BE58605FE}"/>
              </a:ext>
            </a:extLst>
          </p:cNvPr>
          <p:cNvSpPr/>
          <p:nvPr/>
        </p:nvSpPr>
        <p:spPr>
          <a:xfrm>
            <a:off x="228346" y="3942977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36E6F3C9-56AA-444E-8472-EF5862274FAA}"/>
              </a:ext>
            </a:extLst>
          </p:cNvPr>
          <p:cNvSpPr/>
          <p:nvPr/>
        </p:nvSpPr>
        <p:spPr>
          <a:xfrm rot="16200000">
            <a:off x="5508883" y="3673181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D63887-C8C2-EC46-977D-B73D69C4638B}"/>
              </a:ext>
            </a:extLst>
          </p:cNvPr>
          <p:cNvSpPr/>
          <p:nvPr/>
        </p:nvSpPr>
        <p:spPr>
          <a:xfrm>
            <a:off x="2701342" y="4089725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F30B9AA-92C1-7940-9437-BA05C83BE043}"/>
              </a:ext>
            </a:extLst>
          </p:cNvPr>
          <p:cNvSpPr txBox="1">
            <a:spLocks/>
          </p:cNvSpPr>
          <p:nvPr/>
        </p:nvSpPr>
        <p:spPr>
          <a:xfrm>
            <a:off x="2701342" y="4118588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F7055D40-2494-844B-8591-D713A966563D}"/>
              </a:ext>
            </a:extLst>
          </p:cNvPr>
          <p:cNvSpPr/>
          <p:nvPr/>
        </p:nvSpPr>
        <p:spPr>
          <a:xfrm rot="16200000">
            <a:off x="3863315" y="367703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15A1DF5D-157D-2D43-9CA0-22EAC7A2D802}"/>
              </a:ext>
            </a:extLst>
          </p:cNvPr>
          <p:cNvSpPr/>
          <p:nvPr/>
        </p:nvSpPr>
        <p:spPr>
          <a:xfrm rot="16200000">
            <a:off x="2286289" y="36731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19F3033F-93AD-544A-B80C-784A51FC9608}"/>
              </a:ext>
            </a:extLst>
          </p:cNvPr>
          <p:cNvSpPr/>
          <p:nvPr/>
        </p:nvSpPr>
        <p:spPr>
          <a:xfrm rot="16200000">
            <a:off x="674992" y="367393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0BDA97-A325-594D-B760-6A03E092AD6F}"/>
              </a:ext>
            </a:extLst>
          </p:cNvPr>
          <p:cNvSpPr/>
          <p:nvPr/>
        </p:nvSpPr>
        <p:spPr>
          <a:xfrm>
            <a:off x="233452" y="2783925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BFDE791-AEF5-3547-B277-C8C0F258C141}"/>
              </a:ext>
            </a:extLst>
          </p:cNvPr>
          <p:cNvSpPr/>
          <p:nvPr/>
        </p:nvSpPr>
        <p:spPr>
          <a:xfrm rot="16200000">
            <a:off x="5513989" y="251412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FB90A0-1156-BD44-9692-6ACF780A9612}"/>
              </a:ext>
            </a:extLst>
          </p:cNvPr>
          <p:cNvSpPr/>
          <p:nvPr/>
        </p:nvSpPr>
        <p:spPr>
          <a:xfrm>
            <a:off x="2706448" y="2930673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88AFEE3-5DDD-814C-89AE-887E717D44E1}"/>
              </a:ext>
            </a:extLst>
          </p:cNvPr>
          <p:cNvSpPr txBox="1">
            <a:spLocks/>
          </p:cNvSpPr>
          <p:nvPr/>
        </p:nvSpPr>
        <p:spPr>
          <a:xfrm>
            <a:off x="2706448" y="2959536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#3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E1A1A26-72D4-9E47-96FC-8D788F1DCB8E}"/>
              </a:ext>
            </a:extLst>
          </p:cNvPr>
          <p:cNvSpPr/>
          <p:nvPr/>
        </p:nvSpPr>
        <p:spPr>
          <a:xfrm rot="16200000">
            <a:off x="3868421" y="2517982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D0FCA75-CD17-C84E-A143-6BC81000D4BC}"/>
              </a:ext>
            </a:extLst>
          </p:cNvPr>
          <p:cNvSpPr/>
          <p:nvPr/>
        </p:nvSpPr>
        <p:spPr>
          <a:xfrm rot="16200000">
            <a:off x="2291395" y="251412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2C1B547-4F24-AE4F-B29B-8B994C73E5AC}"/>
              </a:ext>
            </a:extLst>
          </p:cNvPr>
          <p:cNvSpPr/>
          <p:nvPr/>
        </p:nvSpPr>
        <p:spPr>
          <a:xfrm rot="16200000">
            <a:off x="680098" y="25148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09782AB-8523-C845-921A-A757D0071217}"/>
              </a:ext>
            </a:extLst>
          </p:cNvPr>
          <p:cNvSpPr/>
          <p:nvPr/>
        </p:nvSpPr>
        <p:spPr>
          <a:xfrm>
            <a:off x="3856968" y="12019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D3321-A32D-2E46-8D18-F363106FDD3D}"/>
              </a:ext>
            </a:extLst>
          </p:cNvPr>
          <p:cNvSpPr/>
          <p:nvPr/>
        </p:nvSpPr>
        <p:spPr>
          <a:xfrm>
            <a:off x="5475509" y="117806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DB347F-8DCC-5240-85AB-9AA41399B695}"/>
              </a:ext>
            </a:extLst>
          </p:cNvPr>
          <p:cNvSpPr/>
          <p:nvPr/>
        </p:nvSpPr>
        <p:spPr>
          <a:xfrm>
            <a:off x="660384" y="119813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66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431755" y="1961658"/>
            <a:ext cx="9328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Medium" panose="02000503020000020003" pitchFamily="2" charset="0"/>
              </a:rPr>
              <a:t>The </a:t>
            </a:r>
            <a:r>
              <a:rPr lang="en-US" sz="3200" u="sng" dirty="0">
                <a:latin typeface="Avenir Medium" panose="02000503020000020003" pitchFamily="2" charset="0"/>
              </a:rPr>
              <a:t>original Transformer</a:t>
            </a:r>
            <a:r>
              <a:rPr lang="en-US" sz="3200" dirty="0">
                <a:latin typeface="Avenir Medium" panose="02000503020000020003" pitchFamily="2" charset="0"/>
              </a:rPr>
              <a:t> model was intended for Machine Translation, so it had </a:t>
            </a:r>
            <a:r>
              <a:rPr lang="en-US" sz="3200" dirty="0">
                <a:solidFill>
                  <a:srgbClr val="C00000"/>
                </a:solidFill>
                <a:latin typeface="Avenir Medium" panose="02000503020000020003" pitchFamily="2" charset="0"/>
              </a:rPr>
              <a:t>Decoders</a:t>
            </a:r>
            <a:r>
              <a:rPr lang="en-US" sz="3200" dirty="0">
                <a:latin typeface="Avenir Medium" panose="02000503020000020003" pitchFamily="2" charset="0"/>
              </a:rPr>
              <a:t>, too</a:t>
            </a:r>
          </a:p>
        </p:txBody>
      </p:sp>
    </p:spTree>
    <p:extLst>
      <p:ext uri="{BB962C8B-B14F-4D97-AF65-F5344CB8AC3E}">
        <p14:creationId xmlns:p14="http://schemas.microsoft.com/office/powerpoint/2010/main" val="3037841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8769419" y="2110511"/>
            <a:ext cx="3193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Encoders </a:t>
            </a:r>
            <a:r>
              <a:rPr lang="en-US" sz="2000" dirty="0">
                <a:latin typeface="Avenir Book" panose="02000503020000020003" pitchFamily="2" charset="0"/>
              </a:rPr>
              <a:t>produce </a:t>
            </a:r>
            <a:r>
              <a:rPr lang="en-US" sz="20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embeddings </a:t>
            </a:r>
            <a:r>
              <a:rPr lang="en-US" sz="2000" dirty="0">
                <a:latin typeface="Avenir Book" panose="02000503020000020003" pitchFamily="2" charset="0"/>
              </a:rPr>
              <a:t>of each word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69419" y="3785226"/>
            <a:ext cx="3094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generate new sequences of text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are identical to the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Encoders</a:t>
            </a:r>
            <a:r>
              <a:rPr lang="en-US" sz="2000" dirty="0">
                <a:latin typeface="Avenir Book" panose="02000503020000020003" pitchFamily="2" charset="0"/>
              </a:rPr>
              <a:t>, except they have an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in between the </a:t>
            </a:r>
            <a:r>
              <a:rPr lang="en-US" sz="2000" u="sng" dirty="0">
                <a:latin typeface="Avenir Book" panose="02000503020000020003" pitchFamily="2" charset="0"/>
              </a:rPr>
              <a:t>Self-Attention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u="sng" dirty="0">
                <a:latin typeface="Avenir Book" panose="02000503020000020003" pitchFamily="2" charset="0"/>
              </a:rPr>
              <a:t>FFNN</a:t>
            </a:r>
            <a:r>
              <a:rPr lang="en-US" sz="2000" dirty="0">
                <a:latin typeface="Avenir Book" panose="02000503020000020003" pitchFamily="2" charset="0"/>
              </a:rPr>
              <a:t> layers.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This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latin typeface="Avenir Book" panose="02000503020000020003" pitchFamily="2" charset="0"/>
              </a:rPr>
              <a:t>focuses on parts of the encoder’s representations.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801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Attention Head </a:t>
            </a:r>
            <a:r>
              <a:rPr lang="en-US" sz="2000" dirty="0">
                <a:latin typeface="Avenir Book" panose="02000503020000020003" pitchFamily="2" charset="0"/>
              </a:rPr>
              <a:t>(not Self-Attention Head) is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However, the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latin typeface="Avenir Book" panose="02000503020000020003" pitchFamily="2" charset="0"/>
              </a:rPr>
              <a:t> vectors are from the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Transformer Encoders</a:t>
            </a:r>
            <a:r>
              <a:rPr lang="en-US" sz="2000" dirty="0">
                <a:latin typeface="Avenir Book" panose="02000503020000020003" pitchFamily="2" charset="0"/>
              </a:rPr>
              <a:t>’ outputs.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66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query,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key,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vectors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 Head </a:t>
            </a:r>
            <a:r>
              <a:rPr lang="en-US" sz="2000" dirty="0">
                <a:latin typeface="Avenir Book" panose="02000503020000020003" pitchFamily="2" charset="0"/>
              </a:rPr>
              <a:t>(not Attention Head) are all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624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44984" y="1445688"/>
            <a:ext cx="2504756" cy="517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Decoders </a:t>
            </a:r>
            <a:r>
              <a:rPr lang="en-US" sz="2000" dirty="0">
                <a:latin typeface="Avenir Book" panose="02000503020000020003" pitchFamily="2" charset="0"/>
              </a:rPr>
              <a:t>have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positional embeddings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>
                <a:latin typeface="Avenir Book" panose="02000503020000020003" pitchFamily="2" charset="0"/>
              </a:rPr>
              <a:t>too, just like the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Encoders.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Critically, each position is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only allowed to attend to the previous indices</a:t>
            </a:r>
            <a:r>
              <a:rPr lang="en-US" sz="2000" dirty="0">
                <a:latin typeface="Avenir Book" panose="02000503020000020003" pitchFamily="2" charset="0"/>
              </a:rPr>
              <a:t>. This </a:t>
            </a:r>
            <a:r>
              <a:rPr lang="en-US" sz="2000" i="1" dirty="0">
                <a:latin typeface="Avenir Book" panose="02000503020000020003" pitchFamily="2" charset="0"/>
              </a:rPr>
              <a:t>masked</a:t>
            </a:r>
            <a:r>
              <a:rPr lang="en-US" sz="2000" dirty="0">
                <a:latin typeface="Avenir Book" panose="02000503020000020003" pitchFamily="2" charset="0"/>
              </a:rPr>
              <a:t> Attention preserves it as being an auto-regressive LM.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9131719" y="1482191"/>
            <a:ext cx="2191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IMPORTANT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370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712328" y="1096482"/>
            <a:ext cx="9527172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Loss Function</a:t>
            </a:r>
            <a:r>
              <a:rPr lang="en-US" dirty="0">
                <a:latin typeface="Avenir Light" panose="020B0402020203020204" pitchFamily="34" charset="77"/>
              </a:rPr>
              <a:t>: cross-entropy (predicting translated word)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 Time: </a:t>
            </a:r>
            <a:r>
              <a:rPr lang="en-US" dirty="0">
                <a:latin typeface="Avenir Light" panose="020B0402020203020204" pitchFamily="34" charset="77"/>
              </a:rPr>
              <a:t>~4 days on (8) GPUs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: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BA2B-D18A-D948-9311-FC9D9524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30350"/>
            <a:ext cx="10541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76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CC111-9390-8649-88E0-CAE77274DD7F}"/>
              </a:ext>
            </a:extLst>
          </p:cNvPr>
          <p:cNvSpPr txBox="1">
            <a:spLocks/>
          </p:cNvSpPr>
          <p:nvPr/>
        </p:nvSpPr>
        <p:spPr>
          <a:xfrm>
            <a:off x="1193800" y="2499831"/>
            <a:ext cx="9550400" cy="363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You can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to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Then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it to translate from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  <a:r>
              <a:rPr lang="en-US" dirty="0">
                <a:latin typeface="Avenir Light" panose="020B0402020203020204" pitchFamily="34" charset="77"/>
              </a:rPr>
              <a:t> 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r>
              <a:rPr lang="en-US" dirty="0"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u="sng" dirty="0">
                <a:latin typeface="Avenir Light" panose="020B0402020203020204" pitchFamily="34" charset="77"/>
              </a:rPr>
              <a:t>Then, without training,</a:t>
            </a:r>
            <a:r>
              <a:rPr lang="en-US" dirty="0">
                <a:latin typeface="Avenir Light" panose="020B0402020203020204" pitchFamily="34" charset="77"/>
              </a:rPr>
              <a:t> it can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endParaRPr lang="en-US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430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4620D-0F95-CF41-A1E6-7DEC5AC14B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D58F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392658" y="969481"/>
            <a:ext cx="9787702" cy="491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What if we don’t want to decode/translate?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Just want to perform a particular task </a:t>
            </a:r>
            <a:r>
              <a:rPr lang="en-US" b="1" dirty="0">
                <a:latin typeface="Avenir Light" panose="020B0402020203020204" pitchFamily="34" charset="77"/>
              </a:rPr>
              <a:t>(e.g., classification)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even more robust, flexible,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rich representation</a:t>
            </a:r>
            <a:r>
              <a:rPr lang="en-US" b="1" dirty="0">
                <a:latin typeface="Avenir Light" panose="020B0402020203020204" pitchFamily="34" charset="77"/>
              </a:rPr>
              <a:t>!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positionality</a:t>
            </a:r>
            <a:r>
              <a:rPr lang="en-US" b="1" dirty="0">
                <a:latin typeface="Avenir Light" panose="020B0402020203020204" pitchFamily="34" charset="77"/>
              </a:rPr>
              <a:t> to play a more explicit role, while not being restricted to a particular form (e.g., CNNs)</a:t>
            </a:r>
          </a:p>
        </p:txBody>
      </p:sp>
    </p:spTree>
    <p:extLst>
      <p:ext uri="{BB962C8B-B14F-4D97-AF65-F5344CB8AC3E}">
        <p14:creationId xmlns:p14="http://schemas.microsoft.com/office/powerpoint/2010/main" val="69720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18876</TotalTime>
  <Words>6167</Words>
  <Application>Microsoft Macintosh PowerPoint</Application>
  <PresentationFormat>Widescreen</PresentationFormat>
  <Paragraphs>1862</Paragraphs>
  <Slides>97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Cambria Math</vt:lpstr>
      <vt:lpstr>Karla</vt:lpstr>
      <vt:lpstr>Lato</vt:lpstr>
      <vt:lpstr>Noto Sans</vt:lpstr>
      <vt:lpstr>Office Theme</vt:lpstr>
      <vt:lpstr>PowerPoint Presentation</vt:lpstr>
      <vt:lpstr>PowerPoint Presentation</vt:lpstr>
      <vt:lpstr>ANNOUNCEMENTS</vt:lpstr>
      <vt:lpstr>RESEARCH PROJECTS</vt:lpstr>
      <vt:lpstr>RESEARCH PROJECTS</vt:lpstr>
      <vt:lpstr>RECAP: L8</vt:lpstr>
      <vt:lpstr>RECAP: L8</vt:lpstr>
      <vt:lpstr>RECAP: L8</vt:lpstr>
      <vt:lpstr>PowerPoint Presentation</vt:lpstr>
      <vt:lpstr>PowerPoint Presentation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For convenience, here’s the Attention calculation summarized on 1 slide</vt:lpstr>
      <vt:lpstr>For convenience, here’s the Attention calculation summarized on 1 slide</vt:lpstr>
      <vt:lpstr>Popular Attention Scoring functions:</vt:lpstr>
      <vt:lpstr>seq2seq + Attention</vt:lpstr>
      <vt:lpstr>seq2seq + Attention</vt:lpstr>
      <vt:lpstr>PowerPoint Presentation</vt:lpstr>
      <vt:lpstr>Constituency Parsing</vt:lpstr>
      <vt:lpstr>Constituency Parsing</vt:lpstr>
      <vt:lpstr>Results</vt:lpstr>
      <vt:lpstr>Image Captioning</vt:lpstr>
      <vt:lpstr>Image Captioning</vt:lpstr>
      <vt:lpstr>Image Captioning</vt:lpstr>
      <vt:lpstr>Image Captioning</vt:lpstr>
      <vt:lpstr>PowerPoint Presentation</vt:lpstr>
      <vt:lpstr>PowerPoint Presentation</vt:lpstr>
      <vt:lpstr>PowerPoint Presentation</vt:lpstr>
      <vt:lpstr>PowerPoint Presentation</vt:lpstr>
      <vt:lpstr>Goals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Self-Attention + FFNN</vt:lpstr>
      <vt:lpstr>Self-Attention + FFNN</vt:lpstr>
      <vt:lpstr>Self-Attention + FFNN</vt:lpstr>
      <vt:lpstr>Transformer Encoder</vt:lpstr>
      <vt:lpstr>Transformer Encoder</vt:lpstr>
      <vt:lpstr>Transformer Encoder</vt:lpstr>
      <vt:lpstr>PowerPoint Presentation</vt:lpstr>
      <vt:lpstr>Transformer Encoder</vt:lpstr>
      <vt:lpstr>Transformer Encoder</vt:lpstr>
      <vt:lpstr>Transformer Encoder</vt:lpstr>
      <vt:lpstr>Transformer Encoder</vt:lpstr>
      <vt:lpstr>Transformer Encoder</vt:lpstr>
      <vt:lpstr>PowerPoint Presentation</vt:lpstr>
      <vt:lpstr>Transformer Encoders and Decoders</vt:lpstr>
      <vt:lpstr>Transformer Encoders and Decoders</vt:lpstr>
      <vt:lpstr>Transformer Encoders and Decoders</vt:lpstr>
      <vt:lpstr>Transformer Encoders and Decoders</vt:lpstr>
      <vt:lpstr>Transformer Encoders and Decoders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614</cp:revision>
  <cp:lastPrinted>2020-01-23T07:18:22Z</cp:lastPrinted>
  <dcterms:created xsi:type="dcterms:W3CDTF">2020-01-21T14:53:13Z</dcterms:created>
  <dcterms:modified xsi:type="dcterms:W3CDTF">2021-09-30T04:36:22Z</dcterms:modified>
</cp:coreProperties>
</file>